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57" r:id="rId3"/>
    <p:sldId id="259" r:id="rId4"/>
    <p:sldId id="270" r:id="rId5"/>
    <p:sldId id="260" r:id="rId6"/>
    <p:sldId id="271" r:id="rId7"/>
    <p:sldId id="261" r:id="rId8"/>
    <p:sldId id="272" r:id="rId9"/>
    <p:sldId id="269" r:id="rId10"/>
    <p:sldId id="263" r:id="rId11"/>
    <p:sldId id="264" r:id="rId12"/>
    <p:sldId id="265" r:id="rId13"/>
    <p:sldId id="266" r:id="rId14"/>
    <p:sldId id="267" r:id="rId15"/>
    <p:sldId id="273" r:id="rId16"/>
  </p:sldIdLst>
  <p:sldSz cx="12192000" cy="6858000"/>
  <p:notesSz cx="6858000" cy="9144000"/>
  <p:embeddedFontLst>
    <p:embeddedFont>
      <p:font typeface="Inter" panose="02000503000000020004" pitchFamily="2" charset="0"/>
      <p:regular r:id="rId18"/>
      <p:bold r:id="rId19"/>
    </p:embeddedFont>
    <p:embeddedFont>
      <p:font typeface="Inter Tight"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10"/>
  </p:normalViewPr>
  <p:slideViewPr>
    <p:cSldViewPr snapToGrid="0">
      <p:cViewPr varScale="1">
        <p:scale>
          <a:sx n="93" d="100"/>
          <a:sy n="93" d="100"/>
        </p:scale>
        <p:origin x="216" y="6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A750168D-B562-2915-A634-1A1663860CC7}"/>
            </a:ext>
          </a:extLst>
        </p:cNvPr>
        <p:cNvGrpSpPr/>
        <p:nvPr/>
      </p:nvGrpSpPr>
      <p:grpSpPr>
        <a:xfrm>
          <a:off x="0" y="0"/>
          <a:ext cx="0" cy="0"/>
          <a:chOff x="0" y="0"/>
          <a:chExt cx="0" cy="0"/>
        </a:xfrm>
      </p:grpSpPr>
      <p:sp>
        <p:nvSpPr>
          <p:cNvPr id="290" name="Google Shape;290;p4:notes">
            <a:extLst>
              <a:ext uri="{FF2B5EF4-FFF2-40B4-BE49-F238E27FC236}">
                <a16:creationId xmlns:a16="http://schemas.microsoft.com/office/drawing/2014/main" id="{CB8728A2-523E-4CD1-DDAC-7AEE7B8F01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a:extLst>
              <a:ext uri="{FF2B5EF4-FFF2-40B4-BE49-F238E27FC236}">
                <a16:creationId xmlns:a16="http://schemas.microsoft.com/office/drawing/2014/main" id="{5FD29A4C-4CD2-4D4A-49B2-FBF157F98A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19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9DEE880B-9B7B-475D-4479-41E2534ED307}"/>
            </a:ext>
          </a:extLst>
        </p:cNvPr>
        <p:cNvGrpSpPr/>
        <p:nvPr/>
      </p:nvGrpSpPr>
      <p:grpSpPr>
        <a:xfrm>
          <a:off x="0" y="0"/>
          <a:ext cx="0" cy="0"/>
          <a:chOff x="0" y="0"/>
          <a:chExt cx="0" cy="0"/>
        </a:xfrm>
      </p:grpSpPr>
      <p:sp>
        <p:nvSpPr>
          <p:cNvPr id="299" name="Google Shape;299;g1d57fd7cd85_0_0:notes">
            <a:extLst>
              <a:ext uri="{FF2B5EF4-FFF2-40B4-BE49-F238E27FC236}">
                <a16:creationId xmlns:a16="http://schemas.microsoft.com/office/drawing/2014/main" id="{4F082B97-7A58-8392-7481-D9F8774B8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a:extLst>
              <a:ext uri="{FF2B5EF4-FFF2-40B4-BE49-F238E27FC236}">
                <a16:creationId xmlns:a16="http://schemas.microsoft.com/office/drawing/2014/main" id="{4208779E-E4CA-4E6C-2A2A-83CF0C955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58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74BDE882-545E-99EE-E9A3-69D819C12794}"/>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53D4646D-A701-6F80-129A-D48D8D862F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B3D5B48F-76E1-62BC-D121-3D1071F888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26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link.webropolsurveys.com/S/43D3E50C03857EE9"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767884"/>
          </a:xfrm>
          <a:prstGeom prst="rect">
            <a:avLst/>
          </a:prstGeom>
          <a:noFill/>
          <a:ln>
            <a:noFill/>
          </a:ln>
        </p:spPr>
        <p:txBody>
          <a:bodyPr spcFirstLastPara="1" wrap="square" lIns="0" tIns="0" rIns="0" bIns="0" anchor="t" anchorCtr="0">
            <a:noAutofit/>
          </a:bodyPr>
          <a:lstStyle/>
          <a:p>
            <a:br>
              <a:rPr lang="fi-FI" dirty="0"/>
            </a:br>
            <a:r>
              <a:rPr lang="fi-FI" dirty="0"/>
              <a:t>Rajamaan dialogit</a:t>
            </a:r>
            <a:r>
              <a:rPr lang="fi-FI" sz="3600" b="1" dirty="0"/>
              <a:t> </a:t>
            </a:r>
            <a:br>
              <a:rPr lang="fi-FI" sz="3600" b="1" dirty="0"/>
            </a:br>
            <a:br>
              <a:rPr lang="fi-FI" sz="3600" b="1" dirty="0"/>
            </a:br>
            <a:r>
              <a:rPr lang="fi-FI" sz="3600" b="1" dirty="0"/>
              <a:t>(Lisää dialoginne aihe)</a:t>
            </a:r>
            <a:br>
              <a:rPr lang="fi-FI" sz="3600" b="1" dirty="0"/>
            </a:br>
            <a:br>
              <a:rPr lang="fi-FI" sz="3600" b="1" dirty="0"/>
            </a:b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a:t>Minuutit	Osio</a:t>
            </a:r>
          </a:p>
          <a:p>
            <a:pPr marL="0" lvl="0" indent="0">
              <a:spcBef>
                <a:spcPts val="0"/>
              </a:spcBef>
              <a:buSzPts val="1600"/>
              <a:buNone/>
            </a:pPr>
            <a:r>
              <a:rPr lang="fi-FI" dirty="0"/>
              <a:t>				</a:t>
            </a:r>
          </a:p>
          <a:p>
            <a:pPr marL="0" lvl="0" indent="0">
              <a:spcBef>
                <a:spcPts val="0"/>
              </a:spcBef>
              <a:buSzPts val="1600"/>
              <a:buNone/>
            </a:pPr>
            <a:r>
              <a:rPr lang="fi-FI" sz="1400" dirty="0"/>
              <a:t>15 	Aloitus, esittelyt, pelisäännöt, 	virittäytyminen</a:t>
            </a:r>
          </a:p>
          <a:p>
            <a:pPr marL="0" lvl="0" indent="0">
              <a:spcBef>
                <a:spcPts val="0"/>
              </a:spcBef>
              <a:buSzPts val="1600"/>
              <a:buNone/>
            </a:pPr>
            <a:endParaRPr lang="fi-FI" sz="1400" dirty="0"/>
          </a:p>
          <a:p>
            <a:pPr marL="0" lvl="0" indent="0">
              <a:spcBef>
                <a:spcPts val="0"/>
              </a:spcBef>
              <a:buSzPts val="1600"/>
              <a:buNone/>
            </a:pPr>
            <a:r>
              <a:rPr lang="fi-FI" sz="1400" b="1" dirty="0"/>
              <a:t>85 	Yhteinen keskustelu (sis. tauko)</a:t>
            </a:r>
          </a:p>
          <a:p>
            <a:pPr marL="0" lvl="0" indent="0">
              <a:spcBef>
                <a:spcPts val="0"/>
              </a:spcBef>
              <a:buSzPts val="1600"/>
              <a:buNone/>
            </a:pPr>
            <a:endParaRPr lang="fi-FI" sz="1400" dirty="0"/>
          </a:p>
          <a:p>
            <a:pPr marL="0" lvl="0" indent="0">
              <a:spcBef>
                <a:spcPts val="0"/>
              </a:spcBef>
              <a:buSzPts val="1600"/>
              <a:buNone/>
            </a:pPr>
            <a:r>
              <a:rPr lang="fi-FI" sz="1400" dirty="0"/>
              <a:t>5 	Keskustelun anti: kirjoittaminen</a:t>
            </a:r>
          </a:p>
          <a:p>
            <a:pPr marL="0" lvl="0" indent="0">
              <a:spcBef>
                <a:spcPts val="0"/>
              </a:spcBef>
              <a:buSzPts val="1600"/>
              <a:buNone/>
            </a:pPr>
            <a:endParaRPr lang="fi-FI" sz="1400" dirty="0"/>
          </a:p>
          <a:p>
            <a:pPr marL="0" lvl="0" indent="0">
              <a:spcBef>
                <a:spcPts val="0"/>
              </a:spcBef>
              <a:buSzPts val="1600"/>
              <a:buNone/>
            </a:pPr>
            <a:r>
              <a:rPr lang="fi-FI" sz="1400" dirty="0"/>
              <a:t>10	Keskustelun anti: jakaminen</a:t>
            </a:r>
          </a:p>
          <a:p>
            <a:pPr marL="0" lvl="0" indent="0">
              <a:spcBef>
                <a:spcPts val="0"/>
              </a:spcBef>
              <a:buSzPts val="1600"/>
              <a:buNone/>
            </a:pPr>
            <a:endParaRPr lang="fi-FI" sz="1400" dirty="0"/>
          </a:p>
          <a:p>
            <a:pPr marL="0" lvl="0" indent="0">
              <a:spcBef>
                <a:spcPts val="0"/>
              </a:spcBef>
              <a:buSzPts val="1600"/>
              <a:buNone/>
            </a:pPr>
            <a:r>
              <a:rPr lang="fi-FI" sz="1400" dirty="0"/>
              <a:t>5	Kiitos, lopetus</a:t>
            </a:r>
          </a:p>
          <a:p>
            <a:pPr marL="0" lvl="0" indent="0">
              <a:spcBef>
                <a:spcPts val="0"/>
              </a:spcBef>
              <a:buSzPts val="1600"/>
              <a:buNone/>
            </a:pPr>
            <a:endParaRPr lang="fi-FI" dirty="0"/>
          </a:p>
          <a:p>
            <a:pPr marL="0" lvl="0" indent="0">
              <a:spcBef>
                <a:spcPts val="0"/>
              </a:spcBef>
              <a:buSzPts val="1600"/>
              <a:buNone/>
            </a:pPr>
            <a:r>
              <a:rPr lang="fi-FI" sz="1400" dirty="0"/>
              <a:t>Yhteensä 120 min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359236" y="924000"/>
            <a:ext cx="5569528"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Nyt haluan kuulla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r>
              <a:rPr lang="fi-FI" sz="1400" dirty="0"/>
              <a:t>Kertokaa mistä juttelitte ja mitä ajatuksia heräsi. Mitä muita kokemuksia nousi esiin? Se pari joka on valmis voi aloittaa.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Tässä vaiheessa kannattaa kysyä jokaiselta osallistujalta jotakin ja siten viestiä, että jokaisen osallistuminen dialogiin on tärkeää.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Pyri tarttumaan niihin aiheisiin mitä keskustelussa nousee esiin ja muotoilemaan mahdollisia lisäkysymyksiä keskustelussa esiin nousevien asioiden kautta.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Voit myös koota joitakin esiin nousseita teemoja: </a:t>
            </a:r>
            <a:r>
              <a:rPr lang="fi-FI" sz="1400" dirty="0"/>
              <a:t>Nostitte esiin ainakin seuraavia asioita xx, xx ja xx</a:t>
            </a:r>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2" name="Google Shape;332;p22"/>
          <p:cNvSpPr txBox="1">
            <a:spLocks noGrp="1"/>
          </p:cNvSpPr>
          <p:nvPr>
            <p:ph type="body" idx="4"/>
          </p:nvPr>
        </p:nvSpPr>
        <p:spPr>
          <a:xfrm>
            <a:off x="6359236" y="554400"/>
            <a:ext cx="4873514"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(1/2)</a:t>
            </a:r>
            <a:endParaRPr sz="1800" b="1" dirty="0"/>
          </a:p>
        </p:txBody>
      </p:sp>
      <p:sp>
        <p:nvSpPr>
          <p:cNvPr id="4" name="Google Shape;313;p20">
            <a:extLst>
              <a:ext uri="{FF2B5EF4-FFF2-40B4-BE49-F238E27FC236}">
                <a16:creationId xmlns:a16="http://schemas.microsoft.com/office/drawing/2014/main" id="{10A6ED69-420B-805F-E091-79A330972E22}"/>
              </a:ext>
            </a:extLst>
          </p:cNvPr>
          <p:cNvSpPr txBox="1">
            <a:spLocks/>
          </p:cNvSpPr>
          <p:nvPr/>
        </p:nvSpPr>
        <p:spPr>
          <a:xfrm>
            <a:off x="672350" y="554400"/>
            <a:ext cx="4737900"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lnSpc>
                <a:spcPct val="110000"/>
              </a:lnSpc>
              <a:buSzPts val="1600"/>
            </a:pPr>
            <a:r>
              <a:rPr lang="fi-FI" sz="2000" b="1" dirty="0">
                <a:latin typeface="Inter"/>
                <a:ea typeface="Inter"/>
                <a:sym typeface="Inter"/>
              </a:rPr>
              <a:t>Rajamaan dialogit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a:t>Minuutit	Osio</a:t>
            </a:r>
          </a:p>
          <a:p>
            <a:pPr marL="0" lvl="0" indent="0">
              <a:spcBef>
                <a:spcPts val="0"/>
              </a:spcBef>
              <a:buSzPts val="1600"/>
              <a:buNone/>
            </a:pPr>
            <a:r>
              <a:rPr lang="fi-FI" dirty="0"/>
              <a:t>				</a:t>
            </a:r>
          </a:p>
          <a:p>
            <a:pPr marL="0" lvl="0" indent="0">
              <a:spcBef>
                <a:spcPts val="0"/>
              </a:spcBef>
              <a:buSzPts val="1600"/>
              <a:buNone/>
            </a:pPr>
            <a:r>
              <a:rPr lang="fi-FI" sz="1400" dirty="0"/>
              <a:t>15 	Aloitus, esittelyt, pelisäännöt, 	virittäytyminen</a:t>
            </a:r>
          </a:p>
          <a:p>
            <a:pPr marL="0" lvl="0" indent="0">
              <a:spcBef>
                <a:spcPts val="0"/>
              </a:spcBef>
              <a:buSzPts val="1600"/>
              <a:buNone/>
            </a:pPr>
            <a:endParaRPr lang="fi-FI" sz="1400" dirty="0"/>
          </a:p>
          <a:p>
            <a:pPr marL="0" lvl="0" indent="0">
              <a:spcBef>
                <a:spcPts val="0"/>
              </a:spcBef>
              <a:buSzPts val="1600"/>
              <a:buNone/>
            </a:pPr>
            <a:r>
              <a:rPr lang="fi-FI" sz="1400" b="1" dirty="0"/>
              <a:t>85 	Yhteinen keskustelu (sis. tauko)</a:t>
            </a:r>
          </a:p>
          <a:p>
            <a:pPr marL="0" lvl="0" indent="0">
              <a:spcBef>
                <a:spcPts val="0"/>
              </a:spcBef>
              <a:buSzPts val="1600"/>
              <a:buNone/>
            </a:pPr>
            <a:endParaRPr lang="fi-FI" sz="1400" dirty="0"/>
          </a:p>
          <a:p>
            <a:pPr marL="0" lvl="0" indent="0">
              <a:spcBef>
                <a:spcPts val="0"/>
              </a:spcBef>
              <a:buSzPts val="1600"/>
              <a:buNone/>
            </a:pPr>
            <a:r>
              <a:rPr lang="fi-FI" sz="1400" dirty="0"/>
              <a:t>5 	Keskustelun anti: kirjoittaminen</a:t>
            </a:r>
          </a:p>
          <a:p>
            <a:pPr marL="0" lvl="0" indent="0">
              <a:spcBef>
                <a:spcPts val="0"/>
              </a:spcBef>
              <a:buSzPts val="1600"/>
              <a:buNone/>
            </a:pPr>
            <a:endParaRPr lang="fi-FI" sz="1400" dirty="0"/>
          </a:p>
          <a:p>
            <a:pPr marL="0" lvl="0" indent="0">
              <a:spcBef>
                <a:spcPts val="0"/>
              </a:spcBef>
              <a:buSzPts val="1600"/>
              <a:buNone/>
            </a:pPr>
            <a:r>
              <a:rPr lang="fi-FI" sz="1400" dirty="0"/>
              <a:t>10	Keskustelun anti: jakaminen</a:t>
            </a:r>
          </a:p>
          <a:p>
            <a:pPr marL="0" lvl="0" indent="0">
              <a:spcBef>
                <a:spcPts val="0"/>
              </a:spcBef>
              <a:buSzPts val="1600"/>
              <a:buNone/>
            </a:pPr>
            <a:endParaRPr lang="fi-FI" sz="1400" dirty="0"/>
          </a:p>
          <a:p>
            <a:pPr marL="0" lvl="0" indent="0">
              <a:spcBef>
                <a:spcPts val="0"/>
              </a:spcBef>
              <a:buSzPts val="1600"/>
              <a:buNone/>
            </a:pPr>
            <a:r>
              <a:rPr lang="fi-FI" sz="1400" dirty="0"/>
              <a:t>5	Kiitos, lopetus</a:t>
            </a:r>
          </a:p>
          <a:p>
            <a:pPr marL="0" lvl="0" indent="0">
              <a:spcBef>
                <a:spcPts val="0"/>
              </a:spcBef>
              <a:buSzPts val="1600"/>
              <a:buNone/>
            </a:pPr>
            <a:endParaRPr lang="fi-FI" dirty="0"/>
          </a:p>
          <a:p>
            <a:pPr marL="0" lvl="0" indent="0">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997527"/>
            <a:ext cx="5607423" cy="4999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organisaation ja omaa roolianne sekä sitä millaista tukea toiminnan vahvistamiseksi tarvitaan.</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Lisäkysymykset:</a:t>
            </a:r>
          </a:p>
          <a:p>
            <a:pPr marL="0" indent="0">
              <a:lnSpc>
                <a:spcPct val="100000"/>
              </a:lnSpc>
              <a:spcBef>
                <a:spcPts val="0"/>
              </a:spcBef>
              <a:buSzPts val="1600"/>
              <a:buNone/>
            </a:pPr>
            <a:endParaRPr lang="fi-FI" sz="1400" b="1" i="1" dirty="0">
              <a:solidFill>
                <a:schemeClr val="tx1"/>
              </a:solidFill>
            </a:endParaRPr>
          </a:p>
          <a:p>
            <a:pPr marL="285750" indent="-285750">
              <a:lnSpc>
                <a:spcPct val="100000"/>
              </a:lnSpc>
              <a:spcBef>
                <a:spcPts val="0"/>
              </a:spcBef>
              <a:buSzPts val="1600"/>
            </a:pPr>
            <a:r>
              <a:rPr lang="fi-FI" sz="1400" b="1" dirty="0">
                <a:solidFill>
                  <a:schemeClr val="tx1"/>
                </a:solidFill>
              </a:rPr>
              <a:t>Millaisen roolin näet organisaatiollasi tai itselläsi tässä tilanteessa? </a:t>
            </a:r>
          </a:p>
          <a:p>
            <a:pPr marL="285750" indent="-285750">
              <a:lnSpc>
                <a:spcPct val="100000"/>
              </a:lnSpc>
              <a:spcBef>
                <a:spcPts val="0"/>
              </a:spcBef>
              <a:buSzPts val="1600"/>
            </a:pPr>
            <a:r>
              <a:rPr lang="fi-FI" sz="1400" b="1" dirty="0">
                <a:solidFill>
                  <a:schemeClr val="tx1"/>
                </a:solidFill>
              </a:rPr>
              <a:t>Millaista tukea tarvitsette oman toimintanne vahvistamisessa? </a:t>
            </a:r>
          </a:p>
          <a:p>
            <a:pPr marL="285750" indent="-285750">
              <a:lnSpc>
                <a:spcPct val="100000"/>
              </a:lnSpc>
              <a:spcBef>
                <a:spcPts val="0"/>
              </a:spcBef>
              <a:buSzPts val="1600"/>
            </a:pPr>
            <a:endParaRPr lang="fi-FI" sz="1400" b="1" dirty="0">
              <a:solidFill>
                <a:schemeClr val="tx1"/>
              </a:solidFill>
            </a:endParaRPr>
          </a:p>
          <a:p>
            <a:pPr marL="0" indent="0">
              <a:lnSpc>
                <a:spcPct val="100000"/>
              </a:lnSpc>
              <a:spcBef>
                <a:spcPts val="0"/>
              </a:spcBef>
              <a:buSzPts val="1600"/>
              <a:buNone/>
            </a:pPr>
            <a:endParaRPr lang="fi-FI" sz="1400" b="1" dirty="0">
              <a:solidFill>
                <a:schemeClr val="tx1"/>
              </a:solidFill>
            </a:endParaRPr>
          </a:p>
          <a:p>
            <a:pPr marL="0" indent="0">
              <a:lnSpc>
                <a:spcPct val="100000"/>
              </a:lnSpc>
              <a:spcBef>
                <a:spcPts val="0"/>
              </a:spcBef>
              <a:buSzPts val="1600"/>
              <a:buNone/>
            </a:pPr>
            <a:r>
              <a:rPr lang="fi-FI" sz="1400" i="1" dirty="0"/>
              <a:t>Hyödynnä kysymyksen jälkeen tarvittaessa yksilömietintää tai pariporinaa.</a:t>
            </a:r>
          </a:p>
          <a:p>
            <a:pPr marL="0" lvl="0" indent="0">
              <a:spcBef>
                <a:spcPts val="0"/>
              </a:spcBef>
              <a:buSzPts val="1600"/>
              <a:buNone/>
            </a:pPr>
            <a:endParaRPr lang="fi-FI" sz="1400" dirty="0"/>
          </a:p>
          <a:p>
            <a:pPr marL="0" indent="0">
              <a:lnSpc>
                <a:spcPct val="100000"/>
              </a:lnSpc>
              <a:spcBef>
                <a:spcPts val="0"/>
              </a:spcBef>
              <a:buSzPts val="1600"/>
              <a:buNone/>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457200" lvl="0" indent="0" algn="l" rtl="0">
              <a:lnSpc>
                <a:spcPct val="115000"/>
              </a:lnSpc>
              <a:spcBef>
                <a:spcPts val="1000"/>
              </a:spcBef>
              <a:spcAft>
                <a:spcPts val="0"/>
              </a:spcAft>
              <a:buNone/>
            </a:pPr>
            <a:r>
              <a:rPr lang="fi-FI" sz="1400" dirty="0">
                <a:highlight>
                  <a:srgbClr val="FFFFFF"/>
                </a:highlight>
              </a:rPr>
              <a:t>		                     </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(2/2)</a:t>
            </a:r>
            <a:endParaRPr sz="1800" b="1" dirty="0"/>
          </a:p>
        </p:txBody>
      </p:sp>
      <p:sp>
        <p:nvSpPr>
          <p:cNvPr id="2" name="Google Shape;313;p20">
            <a:extLst>
              <a:ext uri="{FF2B5EF4-FFF2-40B4-BE49-F238E27FC236}">
                <a16:creationId xmlns:a16="http://schemas.microsoft.com/office/drawing/2014/main" id="{597487CD-AC77-5F10-93AA-5D686CDE8B60}"/>
              </a:ext>
            </a:extLst>
          </p:cNvPr>
          <p:cNvSpPr txBox="1">
            <a:spLocks/>
          </p:cNvSpPr>
          <p:nvPr/>
        </p:nvSpPr>
        <p:spPr>
          <a:xfrm>
            <a:off x="640850" y="491013"/>
            <a:ext cx="4737900"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lnSpc>
                <a:spcPct val="110000"/>
              </a:lnSpc>
              <a:buSzPts val="1600"/>
            </a:pPr>
            <a:r>
              <a:rPr lang="fi-FI" sz="2000" b="1" dirty="0">
                <a:latin typeface="Inter"/>
                <a:ea typeface="Inter"/>
                <a:sym typeface="Inter"/>
              </a:rPr>
              <a:t>Rajamaan dialogit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a:t>Minuutit	Osio</a:t>
            </a:r>
          </a:p>
          <a:p>
            <a:pPr marL="0" lvl="0" indent="0">
              <a:spcBef>
                <a:spcPts val="0"/>
              </a:spcBef>
              <a:buSzPts val="1600"/>
              <a:buNone/>
            </a:pPr>
            <a:r>
              <a:rPr lang="fi-FI" sz="1400" dirty="0"/>
              <a:t>				</a:t>
            </a:r>
          </a:p>
          <a:p>
            <a:pPr marL="0" lvl="0" indent="0">
              <a:spcBef>
                <a:spcPts val="0"/>
              </a:spcBef>
              <a:buSzPts val="1600"/>
              <a:buNone/>
            </a:pPr>
            <a:r>
              <a:rPr lang="fi-FI" sz="1400" dirty="0"/>
              <a:t>15 	Aloitus, esittelyt, pelisäännöt, 	virittäytyminen</a:t>
            </a:r>
          </a:p>
          <a:p>
            <a:pPr marL="0" lvl="0" indent="0">
              <a:spcBef>
                <a:spcPts val="0"/>
              </a:spcBef>
              <a:buSzPts val="1600"/>
              <a:buNone/>
            </a:pPr>
            <a:endParaRPr lang="fi-FI" sz="1400" dirty="0"/>
          </a:p>
          <a:p>
            <a:pPr marL="0" lvl="0" indent="0">
              <a:spcBef>
                <a:spcPts val="0"/>
              </a:spcBef>
              <a:buSzPts val="1600"/>
              <a:buNone/>
            </a:pPr>
            <a:r>
              <a:rPr lang="fi-FI" sz="1400" dirty="0"/>
              <a:t>85 	Yhteinen keskustelu (sis. tauko)</a:t>
            </a:r>
          </a:p>
          <a:p>
            <a:pPr marL="0" lvl="0" indent="0">
              <a:spcBef>
                <a:spcPts val="0"/>
              </a:spcBef>
              <a:buSzPts val="1600"/>
              <a:buNone/>
            </a:pPr>
            <a:endParaRPr lang="fi-FI" sz="1400" dirty="0"/>
          </a:p>
          <a:p>
            <a:pPr marL="0" lvl="0" indent="0">
              <a:spcBef>
                <a:spcPts val="0"/>
              </a:spcBef>
              <a:buSzPts val="1600"/>
              <a:buNone/>
            </a:pPr>
            <a:r>
              <a:rPr lang="fi-FI" sz="1400" b="1" dirty="0"/>
              <a:t>5 	Keskustelun anti: kirjoittaminen</a:t>
            </a:r>
          </a:p>
          <a:p>
            <a:pPr marL="0" lvl="0" indent="0">
              <a:spcBef>
                <a:spcPts val="0"/>
              </a:spcBef>
              <a:buSzPts val="1600"/>
              <a:buNone/>
            </a:pPr>
            <a:endParaRPr lang="fi-FI" sz="1400" dirty="0"/>
          </a:p>
          <a:p>
            <a:pPr marL="0" lvl="0" indent="0">
              <a:spcBef>
                <a:spcPts val="0"/>
              </a:spcBef>
              <a:buSzPts val="1600"/>
              <a:buNone/>
            </a:pPr>
            <a:r>
              <a:rPr lang="fi-FI" sz="1400" dirty="0"/>
              <a:t>10	Keskustelun anti: jakaminen</a:t>
            </a:r>
          </a:p>
          <a:p>
            <a:pPr marL="0" lvl="0" indent="0">
              <a:spcBef>
                <a:spcPts val="0"/>
              </a:spcBef>
              <a:buSzPts val="1600"/>
              <a:buNone/>
            </a:pPr>
            <a:endParaRPr lang="fi-FI" sz="1400" dirty="0"/>
          </a:p>
          <a:p>
            <a:pPr marL="0" lvl="0" indent="0">
              <a:spcBef>
                <a:spcPts val="0"/>
              </a:spcBef>
              <a:buSzPts val="1600"/>
              <a:buNone/>
            </a:pPr>
            <a:r>
              <a:rPr lang="fi-FI" sz="1400" dirty="0"/>
              <a:t>5	Kiitos, lopetus</a:t>
            </a:r>
          </a:p>
          <a:p>
            <a:pPr marL="0" lvl="0" indent="0">
              <a:spcBef>
                <a:spcPts val="0"/>
              </a:spcBef>
              <a:buSzPts val="1600"/>
              <a:buNone/>
            </a:pPr>
            <a:endParaRPr lang="fi-FI" sz="1400" dirty="0"/>
          </a:p>
          <a:p>
            <a:pPr marL="0" lvl="0" indent="0">
              <a:spcBef>
                <a:spcPts val="0"/>
              </a:spcBef>
              <a:buSzPts val="1600"/>
              <a:buNone/>
            </a:pPr>
            <a:r>
              <a:rPr lang="fi-FI" sz="1400" dirty="0"/>
              <a:t>Yhteensä 120 min</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Pyydä jokaista kirjoittamaan paperille, jonka olet laittanut ennen keskustelua tuolin alle kynän kanssa. </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Kirjoita yksilötyönä 1-3 itsellesi jotenkin merkittävää tai keskeistä ajatusta tai asiaa juuri käydystä keskustelusta kokonaisina lauseina. Keräämme nämä dialogin kirjauksen tueksi niin, ettei niistä voi tunnistaa yksittäisiä henkilöitä.</a:t>
            </a:r>
          </a:p>
          <a:p>
            <a:pPr marL="0" lvl="0" indent="0" algn="l" rtl="0">
              <a:lnSpc>
                <a:spcPct val="110000"/>
              </a:lnSpc>
              <a:spcBef>
                <a:spcPts val="0"/>
              </a:spcBef>
              <a:spcAft>
                <a:spcPts val="0"/>
              </a:spcAft>
              <a:buClr>
                <a:schemeClr val="dk1"/>
              </a:buClr>
              <a:buSzPts val="1600"/>
              <a:buNone/>
            </a:pPr>
            <a:r>
              <a:rPr lang="fi-FI" sz="1400" dirty="0"/>
              <a:t>Aikaa on kolme minuuttia ja se alkaa nyt.</a:t>
            </a:r>
          </a:p>
          <a:p>
            <a:pPr marL="0" lvl="0" indent="0" algn="l" rtl="0">
              <a:lnSpc>
                <a:spcPct val="110000"/>
              </a:lnSpc>
              <a:spcBef>
                <a:spcPts val="0"/>
              </a:spcBef>
              <a:spcAft>
                <a:spcPts val="0"/>
              </a:spcAft>
              <a:buClr>
                <a:schemeClr val="dk1"/>
              </a:buClr>
              <a:buSzPts val="1600"/>
              <a:buNone/>
            </a:pPr>
            <a:r>
              <a:rPr lang="fi-FI" sz="1400" dirty="0"/>
              <a:t> </a:t>
            </a:r>
          </a:p>
          <a:p>
            <a:pPr marL="0" lvl="0" indent="0" algn="l" rtl="0">
              <a:lnSpc>
                <a:spcPct val="110000"/>
              </a:lnSpc>
              <a:spcBef>
                <a:spcPts val="0"/>
              </a:spcBef>
              <a:spcAft>
                <a:spcPts val="0"/>
              </a:spcAft>
              <a:buClr>
                <a:schemeClr val="dk1"/>
              </a:buClr>
              <a:buSzPts val="1600"/>
              <a:buNone/>
            </a:pPr>
            <a:r>
              <a:rPr lang="fi-FI" sz="1400" dirty="0"/>
              <a:t>Nyt kolme minuuttia on mennyt.</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
        <p:nvSpPr>
          <p:cNvPr id="4" name="Google Shape;313;p20">
            <a:extLst>
              <a:ext uri="{FF2B5EF4-FFF2-40B4-BE49-F238E27FC236}">
                <a16:creationId xmlns:a16="http://schemas.microsoft.com/office/drawing/2014/main" id="{E1A97F1B-D6E0-EAA2-E70D-E2751792EFD3}"/>
              </a:ext>
            </a:extLst>
          </p:cNvPr>
          <p:cNvSpPr txBox="1">
            <a:spLocks noGrp="1"/>
          </p:cNvSpPr>
          <p:nvPr>
            <p:ph type="body" idx="3"/>
          </p:nvPr>
        </p:nvSpPr>
        <p:spPr>
          <a:xfrm>
            <a:off x="64085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a:latin typeface="Inter"/>
                <a:ea typeface="Inter"/>
                <a:sym typeface="Inter"/>
              </a:rPr>
              <a:t>Rajamaan dialogit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a:t>Minuutit	Osio</a:t>
            </a:r>
          </a:p>
          <a:p>
            <a:pPr marL="0" lvl="0" indent="0">
              <a:spcBef>
                <a:spcPts val="0"/>
              </a:spcBef>
              <a:buSzPts val="1600"/>
              <a:buNone/>
            </a:pPr>
            <a:r>
              <a:rPr lang="fi-FI" dirty="0"/>
              <a:t>				</a:t>
            </a:r>
          </a:p>
          <a:p>
            <a:pPr marL="0" lvl="0" indent="0">
              <a:spcBef>
                <a:spcPts val="0"/>
              </a:spcBef>
              <a:buSzPts val="1600"/>
              <a:buNone/>
            </a:pPr>
            <a:r>
              <a:rPr lang="fi-FI" dirty="0"/>
              <a:t>15 	Aloitus, esittelyt, pelisäännöt, 	virittäytyminen</a:t>
            </a:r>
          </a:p>
          <a:p>
            <a:pPr marL="0" lvl="0" indent="0">
              <a:spcBef>
                <a:spcPts val="0"/>
              </a:spcBef>
              <a:buSzPts val="1600"/>
              <a:buNone/>
            </a:pPr>
            <a:endParaRPr lang="fi-FI" dirty="0"/>
          </a:p>
          <a:p>
            <a:pPr marL="0" lvl="0" indent="0">
              <a:spcBef>
                <a:spcPts val="0"/>
              </a:spcBef>
              <a:buSzPts val="1600"/>
              <a:buNone/>
            </a:pPr>
            <a:r>
              <a:rPr lang="fi-FI" dirty="0"/>
              <a:t>85 	Yhteinen keskustelu (sis. tauko)</a:t>
            </a:r>
          </a:p>
          <a:p>
            <a:pPr marL="0" lvl="0" indent="0">
              <a:spcBef>
                <a:spcPts val="0"/>
              </a:spcBef>
              <a:buSzPts val="1600"/>
              <a:buNone/>
            </a:pPr>
            <a:endParaRPr lang="fi-FI" dirty="0"/>
          </a:p>
          <a:p>
            <a:pPr marL="0" lvl="0" indent="0">
              <a:spcBef>
                <a:spcPts val="0"/>
              </a:spcBef>
              <a:buSzPts val="1600"/>
              <a:buNone/>
            </a:pPr>
            <a:r>
              <a:rPr lang="fi-FI" dirty="0"/>
              <a:t>5 	Keskustelun anti: kirjoittaminen</a:t>
            </a:r>
          </a:p>
          <a:p>
            <a:pPr marL="0" lvl="0" indent="0">
              <a:spcBef>
                <a:spcPts val="0"/>
              </a:spcBef>
              <a:buSzPts val="1600"/>
              <a:buNone/>
            </a:pPr>
            <a:endParaRPr lang="fi-FI" dirty="0"/>
          </a:p>
          <a:p>
            <a:pPr marL="0" lvl="0" indent="0">
              <a:spcBef>
                <a:spcPts val="0"/>
              </a:spcBef>
              <a:buSzPts val="1600"/>
              <a:buNone/>
            </a:pPr>
            <a:r>
              <a:rPr lang="fi-FI" b="1" dirty="0"/>
              <a:t>10	Keskustelun anti: jakaminen</a:t>
            </a:r>
          </a:p>
          <a:p>
            <a:pPr marL="0" lvl="0" indent="0">
              <a:spcBef>
                <a:spcPts val="0"/>
              </a:spcBef>
              <a:buSzPts val="1600"/>
              <a:buNone/>
            </a:pPr>
            <a:endParaRPr lang="fi-FI" dirty="0"/>
          </a:p>
          <a:p>
            <a:pPr marL="0" lvl="0" indent="0">
              <a:spcBef>
                <a:spcPts val="0"/>
              </a:spcBef>
              <a:buSzPts val="1600"/>
              <a:buNone/>
            </a:pPr>
            <a:r>
              <a:rPr lang="fi-FI" dirty="0"/>
              <a:t>5	Kiitos, lopetus</a:t>
            </a:r>
          </a:p>
          <a:p>
            <a:pPr marL="0" lvl="0" indent="0">
              <a:spcBef>
                <a:spcPts val="0"/>
              </a:spcBef>
              <a:buSzPts val="1600"/>
              <a:buNone/>
            </a:pPr>
            <a:endParaRPr lang="fi-FI" dirty="0"/>
          </a:p>
          <a:p>
            <a:pPr marL="0" lvl="0" indent="0">
              <a:spcBef>
                <a:spcPts val="0"/>
              </a:spcBef>
              <a:buSzPts val="1600"/>
              <a:buNone/>
            </a:pPr>
            <a:r>
              <a:rPr lang="fi-FI" dirty="0"/>
              <a:t>Yhteensä 120 min</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i="1" dirty="0"/>
              <a:t>Pyydä kutakin vuoron perään lukemaan joku kirjoittamansa lause. </a:t>
            </a:r>
          </a:p>
          <a:p>
            <a:pPr marL="0" indent="0">
              <a:spcBef>
                <a:spcPts val="0"/>
              </a:spcBef>
              <a:buSzPts val="1600"/>
              <a:buNone/>
            </a:pPr>
            <a:endParaRPr lang="fi-FI" sz="1400" dirty="0"/>
          </a:p>
          <a:p>
            <a:pPr marL="0" indent="0">
              <a:spcBef>
                <a:spcPts val="0"/>
              </a:spcBef>
              <a:buSzPts val="1600"/>
              <a:buNone/>
            </a:pPr>
            <a:r>
              <a:rPr lang="fi-FI" sz="1400" dirty="0"/>
              <a:t>Aloitetaan sinusta. Mikä on ollut jotenkin merkittävää tässä keskustelussa?</a:t>
            </a:r>
          </a:p>
          <a:p>
            <a:pPr marL="0" indent="0">
              <a:spcBef>
                <a:spcPts val="0"/>
              </a:spcBef>
              <a:buSzPts val="1600"/>
              <a:buNone/>
            </a:pPr>
            <a:endParaRPr lang="fi-FI" sz="1400" dirty="0"/>
          </a:p>
          <a:p>
            <a:pPr marL="0" indent="0">
              <a:spcBef>
                <a:spcPts val="0"/>
              </a:spcBef>
              <a:buSzPts val="1600"/>
              <a:buNone/>
            </a:pPr>
            <a:r>
              <a:rPr lang="fi-FI" sz="1400" i="1" dirty="0"/>
              <a:t>Jos jää aikaa, ota muutama nosto siitä millainen keskustelu on ollut osallistujille heidän omin sanoin. </a:t>
            </a:r>
          </a:p>
          <a:p>
            <a:pPr marL="0" indent="0">
              <a:spcBef>
                <a:spcPts val="0"/>
              </a:spcBef>
              <a:buSzPts val="1600"/>
              <a:buNone/>
            </a:pPr>
            <a:endParaRPr lang="fi-FI" sz="1400" dirty="0"/>
          </a:p>
          <a:p>
            <a:pPr marL="0" indent="0">
              <a:spcBef>
                <a:spcPts val="0"/>
              </a:spcBef>
              <a:buSzPts val="1600"/>
              <a:buNone/>
            </a:pPr>
            <a:r>
              <a:rPr lang="fi-FI" sz="1400" dirty="0"/>
              <a:t>Käydään vielä lopuksi vähän läpi, millainen tämä keskustelu on teille ollut. Kokemuksenne saattavat olla hyvinkin erilaisia. Se joka on valmis voi aloittaa.</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a:t>
            </a:r>
            <a:endParaRPr sz="1800" b="1" dirty="0"/>
          </a:p>
        </p:txBody>
      </p:sp>
      <p:sp>
        <p:nvSpPr>
          <p:cNvPr id="4" name="Google Shape;313;p20">
            <a:extLst>
              <a:ext uri="{FF2B5EF4-FFF2-40B4-BE49-F238E27FC236}">
                <a16:creationId xmlns:a16="http://schemas.microsoft.com/office/drawing/2014/main" id="{9E1F637F-29C1-E9AD-E509-9C0F6DF238A2}"/>
              </a:ext>
            </a:extLst>
          </p:cNvPr>
          <p:cNvSpPr txBox="1">
            <a:spLocks noGrp="1"/>
          </p:cNvSpPr>
          <p:nvPr>
            <p:ph type="body" idx="3"/>
          </p:nvPr>
        </p:nvSpPr>
        <p:spPr>
          <a:xfrm>
            <a:off x="64085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a:latin typeface="Inter"/>
                <a:ea typeface="Inter"/>
                <a:sym typeface="Inter"/>
              </a:rPr>
              <a:t>Rajamaan dialogit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a:t>Minuutit	Osio</a:t>
            </a:r>
          </a:p>
          <a:p>
            <a:pPr marL="0" lvl="0" indent="0">
              <a:spcBef>
                <a:spcPts val="0"/>
              </a:spcBef>
              <a:buSzPts val="1600"/>
              <a:buNone/>
            </a:pPr>
            <a:r>
              <a:rPr lang="fi-FI" dirty="0"/>
              <a:t>				</a:t>
            </a:r>
          </a:p>
          <a:p>
            <a:pPr marL="0" lvl="0" indent="0">
              <a:spcBef>
                <a:spcPts val="0"/>
              </a:spcBef>
              <a:buSzPts val="1600"/>
              <a:buNone/>
            </a:pPr>
            <a:r>
              <a:rPr lang="fi-FI" dirty="0"/>
              <a:t>15 	Aloitus, esittelyt, pelisäännöt, 	virittäytyminen</a:t>
            </a:r>
          </a:p>
          <a:p>
            <a:pPr marL="0" lvl="0" indent="0">
              <a:spcBef>
                <a:spcPts val="0"/>
              </a:spcBef>
              <a:buSzPts val="1600"/>
              <a:buNone/>
            </a:pPr>
            <a:endParaRPr lang="fi-FI" dirty="0"/>
          </a:p>
          <a:p>
            <a:pPr marL="0" lvl="0" indent="0">
              <a:spcBef>
                <a:spcPts val="0"/>
              </a:spcBef>
              <a:buSzPts val="1600"/>
              <a:buNone/>
            </a:pPr>
            <a:r>
              <a:rPr lang="fi-FI" dirty="0"/>
              <a:t>85 	Yhteinen keskustelu (sis. tauko)</a:t>
            </a:r>
          </a:p>
          <a:p>
            <a:pPr marL="0" lvl="0" indent="0">
              <a:spcBef>
                <a:spcPts val="0"/>
              </a:spcBef>
              <a:buSzPts val="1600"/>
              <a:buNone/>
            </a:pPr>
            <a:endParaRPr lang="fi-FI" dirty="0"/>
          </a:p>
          <a:p>
            <a:pPr marL="0" lvl="0" indent="0">
              <a:spcBef>
                <a:spcPts val="0"/>
              </a:spcBef>
              <a:buSzPts val="1600"/>
              <a:buNone/>
            </a:pPr>
            <a:r>
              <a:rPr lang="fi-FI" dirty="0"/>
              <a:t>5 	Keskustelun anti: kirjoittaminen</a:t>
            </a:r>
          </a:p>
          <a:p>
            <a:pPr marL="0" lvl="0" indent="0">
              <a:spcBef>
                <a:spcPts val="0"/>
              </a:spcBef>
              <a:buSzPts val="1600"/>
              <a:buNone/>
            </a:pPr>
            <a:endParaRPr lang="fi-FI" dirty="0"/>
          </a:p>
          <a:p>
            <a:pPr marL="0" lvl="0" indent="0">
              <a:spcBef>
                <a:spcPts val="0"/>
              </a:spcBef>
              <a:buSzPts val="1600"/>
              <a:buNone/>
            </a:pPr>
            <a:r>
              <a:rPr lang="fi-FI" dirty="0"/>
              <a:t>10	Keskustelun anti: jakaminen</a:t>
            </a:r>
          </a:p>
          <a:p>
            <a:pPr marL="0" lvl="0" indent="0">
              <a:spcBef>
                <a:spcPts val="0"/>
              </a:spcBef>
              <a:buSzPts val="1600"/>
              <a:buNone/>
            </a:pPr>
            <a:endParaRPr lang="fi-FI" dirty="0"/>
          </a:p>
          <a:p>
            <a:pPr marL="0" lvl="0" indent="0">
              <a:spcBef>
                <a:spcPts val="0"/>
              </a:spcBef>
              <a:buSzPts val="1600"/>
              <a:buNone/>
            </a:pPr>
            <a:r>
              <a:rPr lang="fi-FI" b="1" dirty="0"/>
              <a:t>5	Kiitos, lopetus</a:t>
            </a:r>
          </a:p>
          <a:p>
            <a:pPr marL="0" lvl="0" indent="0">
              <a:spcBef>
                <a:spcPts val="0"/>
              </a:spcBef>
              <a:buSzPts val="1600"/>
              <a:buNone/>
            </a:pPr>
            <a:endParaRPr lang="fi-FI" dirty="0"/>
          </a:p>
          <a:p>
            <a:pPr marL="0" lvl="0" indent="0">
              <a:spcBef>
                <a:spcPts val="0"/>
              </a:spcBef>
              <a:buSzPts val="1600"/>
              <a:buNone/>
            </a:pPr>
            <a:r>
              <a:rPr lang="fi-FI" dirty="0"/>
              <a:t>Yhteensä 120 min</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tunnisteita #</a:t>
            </a:r>
            <a:r>
              <a:rPr lang="fi-FI" sz="1400" dirty="0" err="1"/>
              <a:t>RajamaanDialogit</a:t>
            </a:r>
            <a:r>
              <a:rPr lang="fi-FI" sz="1400" dirty="0"/>
              <a:t> ja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
        <p:nvSpPr>
          <p:cNvPr id="4" name="Google Shape;313;p20">
            <a:extLst>
              <a:ext uri="{FF2B5EF4-FFF2-40B4-BE49-F238E27FC236}">
                <a16:creationId xmlns:a16="http://schemas.microsoft.com/office/drawing/2014/main" id="{7B3B25A2-3145-3220-0B50-CCE6529345C9}"/>
              </a:ext>
            </a:extLst>
          </p:cNvPr>
          <p:cNvSpPr txBox="1">
            <a:spLocks noGrp="1"/>
          </p:cNvSpPr>
          <p:nvPr>
            <p:ph type="body" idx="3"/>
          </p:nvPr>
        </p:nvSpPr>
        <p:spPr>
          <a:xfrm>
            <a:off x="65660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a:latin typeface="Inter"/>
                <a:ea typeface="Inter"/>
                <a:sym typeface="Inter"/>
              </a:rPr>
              <a:t>Rajamaan dialogit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36D0BB-6B85-83DA-FBF9-3E851731D806}"/>
              </a:ext>
            </a:extLst>
          </p:cNvPr>
          <p:cNvSpPr>
            <a:spLocks noGrp="1"/>
          </p:cNvSpPr>
          <p:nvPr>
            <p:ph type="title"/>
          </p:nvPr>
        </p:nvSpPr>
        <p:spPr/>
        <p:txBody>
          <a:bodyPr/>
          <a:lstStyle/>
          <a:p>
            <a:r>
              <a:rPr lang="fi-FI" sz="4000" dirty="0"/>
              <a:t>Kiitos järjestäjälle ja kirjausten lähettäminen</a:t>
            </a:r>
          </a:p>
        </p:txBody>
      </p:sp>
      <p:sp>
        <p:nvSpPr>
          <p:cNvPr id="3" name="Tekstin paikkamerkki 2">
            <a:extLst>
              <a:ext uri="{FF2B5EF4-FFF2-40B4-BE49-F238E27FC236}">
                <a16:creationId xmlns:a16="http://schemas.microsoft.com/office/drawing/2014/main" id="{2A962166-FA4B-5535-3396-DCA1AEA5A72E}"/>
              </a:ext>
            </a:extLst>
          </p:cNvPr>
          <p:cNvSpPr>
            <a:spLocks noGrp="1"/>
          </p:cNvSpPr>
          <p:nvPr>
            <p:ph type="body" idx="1"/>
          </p:nvPr>
        </p:nvSpPr>
        <p:spPr/>
        <p:txBody>
          <a:bodyPr/>
          <a:lstStyle/>
          <a:p>
            <a:pPr marL="0" indent="0">
              <a:lnSpc>
                <a:spcPct val="100000"/>
              </a:lnSpc>
              <a:spcBef>
                <a:spcPts val="0"/>
              </a:spcBef>
              <a:buSzPts val="1100"/>
              <a:buNone/>
            </a:pPr>
            <a:r>
              <a:rPr lang="fi-FI" sz="2000" dirty="0"/>
              <a:t>Kiitos että järjestit Rajamaan dialogin! Toivottavasti kokemus oli antoisa! </a:t>
            </a:r>
          </a:p>
          <a:p>
            <a:pPr marL="0" indent="0">
              <a:lnSpc>
                <a:spcPct val="100000"/>
              </a:lnSpc>
              <a:spcBef>
                <a:spcPts val="0"/>
              </a:spcBef>
              <a:buSzPts val="1100"/>
              <a:buNone/>
            </a:pPr>
            <a:endParaRPr lang="fi-FI" sz="2000" dirty="0"/>
          </a:p>
          <a:p>
            <a:pPr marL="0" indent="0">
              <a:lnSpc>
                <a:spcPct val="100000"/>
              </a:lnSpc>
              <a:spcBef>
                <a:spcPts val="0"/>
              </a:spcBef>
              <a:buClr>
                <a:schemeClr val="dk1"/>
              </a:buClr>
              <a:buSzPts val="1100"/>
              <a:buNone/>
            </a:pPr>
            <a:r>
              <a:rPr lang="fi-FI" sz="2000" dirty="0"/>
              <a:t>Toimittakaa kirjaukset mahdollisimman pian tapahtumasivun raportointilomakkeella.  </a:t>
            </a:r>
            <a:r>
              <a:rPr lang="fi-FI" sz="2000" dirty="0">
                <a:hlinkClick r:id="rId2"/>
              </a:rPr>
              <a:t>Löydät lomakkeen myös tästä</a:t>
            </a:r>
            <a:r>
              <a:rPr lang="fi-FI" sz="2000" dirty="0"/>
              <a:t>.</a:t>
            </a:r>
            <a:br>
              <a:rPr lang="fi-FI" sz="2000" dirty="0"/>
            </a:br>
            <a:endParaRPr lang="fi-FI" sz="2000" b="1" dirty="0">
              <a:solidFill>
                <a:srgbClr val="3C5916"/>
              </a:solidFill>
            </a:endParaRPr>
          </a:p>
          <a:p>
            <a:pPr marL="0" indent="0">
              <a:lnSpc>
                <a:spcPct val="100000"/>
              </a:lnSpc>
              <a:spcBef>
                <a:spcPts val="0"/>
              </a:spcBef>
              <a:buSzPts val="1100"/>
              <a:buNone/>
            </a:pPr>
            <a:r>
              <a:rPr lang="fi-FI" sz="2000" dirty="0"/>
              <a:t>Luemme ja analysoimme kaikki kirjaukset yhtenä suurena dialogina ja teemme niiden pohjalta yhteenvedon osana Kansallisten dialogien Sisu-yhteenvetoa. Yhteenveto julkaistaan vuoden 2026 alussa. </a:t>
            </a:r>
          </a:p>
        </p:txBody>
      </p:sp>
    </p:spTree>
    <p:extLst>
      <p:ext uri="{BB962C8B-B14F-4D97-AF65-F5344CB8AC3E}">
        <p14:creationId xmlns:p14="http://schemas.microsoft.com/office/powerpoint/2010/main" val="345518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 mahdollisimman yksi yhteen puhutun kanssa.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400" dirty="0"/>
              <a:t>Minuuttia	Osio</a:t>
            </a:r>
            <a:r>
              <a:rPr lang="fi-FI" sz="1500" dirty="0"/>
              <a:t>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a:t>
            </a:r>
            <a:endParaRPr sz="1400" dirty="0"/>
          </a:p>
          <a:p>
            <a:pPr marL="0" lvl="0" indent="0" algn="l" rtl="0">
              <a:lnSpc>
                <a:spcPct val="110000"/>
              </a:lnSpc>
              <a:spcBef>
                <a:spcPts val="0"/>
              </a:spcBef>
              <a:spcAft>
                <a:spcPts val="0"/>
              </a:spcAft>
              <a:buClr>
                <a:schemeClr val="dk1"/>
              </a:buClr>
              <a:buSzPts val="1600"/>
              <a:buNone/>
            </a:pPr>
            <a:r>
              <a:rPr lang="fi-FI" sz="1400" dirty="0"/>
              <a:t>5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276109" y="793700"/>
            <a:ext cx="5721927"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300" dirty="0"/>
              <a:t>Tervetuloa mukaan Rajamaan dialogiin aiheesta</a:t>
            </a:r>
            <a:r>
              <a:rPr lang="fi-FI" sz="1300" b="1" dirty="0"/>
              <a:t> ”Yhteenkuuluvuus ja turvallisuuden tunne Imatralla / Vuoksenniskalla / Neulontaseuramme / Kirjastossamme.”</a:t>
            </a:r>
          </a:p>
          <a:p>
            <a:pPr marL="0" indent="0">
              <a:spcBef>
                <a:spcPts val="0"/>
              </a:spcBef>
              <a:buSzPts val="1600"/>
              <a:buNone/>
            </a:pPr>
            <a:endParaRPr lang="fi-FI" sz="1300" dirty="0"/>
          </a:p>
          <a:p>
            <a:pPr marL="0" indent="0">
              <a:spcBef>
                <a:spcPts val="0"/>
              </a:spcBef>
              <a:buSzPts val="1600"/>
              <a:buNone/>
            </a:pPr>
            <a:r>
              <a:rPr lang="fi-FI" sz="1300" dirty="0"/>
              <a:t>Rajamaan dialogit ovat osa syksyn Kansallisia dialogeja Sisusta sekä </a:t>
            </a:r>
            <a:r>
              <a:rPr lang="fi-FI" sz="1300" dirty="0" err="1"/>
              <a:t>Borderland</a:t>
            </a:r>
            <a:r>
              <a:rPr lang="fi-FI" sz="1300" dirty="0"/>
              <a:t> </a:t>
            </a:r>
            <a:r>
              <a:rPr lang="fi-FI" sz="1300" dirty="0" err="1"/>
              <a:t>dialogues</a:t>
            </a:r>
            <a:r>
              <a:rPr lang="fi-FI" sz="1300" dirty="0"/>
              <a:t> -kokonaisuutta. Eri puolilla Suomea ja muissa Venäjän rajamaissa Virossa, Latviassa, Liettuassa sekä Puolassa järjestetään vastaavia Rajamaan dialogeja.</a:t>
            </a:r>
          </a:p>
          <a:p>
            <a:pPr marL="0" indent="0">
              <a:spcBef>
                <a:spcPts val="0"/>
              </a:spcBef>
              <a:buSzPts val="1600"/>
              <a:buNone/>
            </a:pPr>
            <a:endParaRPr lang="fi-FI" sz="1300" dirty="0"/>
          </a:p>
          <a:p>
            <a:pPr marL="0" indent="0">
              <a:spcBef>
                <a:spcPts val="0"/>
              </a:spcBef>
              <a:buSzPts val="1600"/>
              <a:buNone/>
            </a:pPr>
            <a:r>
              <a:rPr lang="fi-FI" sz="1300" dirty="0"/>
              <a:t>Tavoitteena on löytää uusia tapoja vahvistaa ihmisten ja yhteisöjen sisua sekä yhteenkuuluvuutta. </a:t>
            </a:r>
          </a:p>
          <a:p>
            <a:pPr marL="0" lvl="0" indent="0" algn="l" rtl="0">
              <a:lnSpc>
                <a:spcPct val="110000"/>
              </a:lnSpc>
              <a:spcBef>
                <a:spcPts val="0"/>
              </a:spcBef>
              <a:spcAft>
                <a:spcPts val="0"/>
              </a:spcAft>
              <a:buClr>
                <a:schemeClr val="dk1"/>
              </a:buClr>
              <a:buSzPts val="1600"/>
              <a:buNone/>
            </a:pPr>
            <a:endParaRPr lang="fi-FI" sz="1300" dirty="0"/>
          </a:p>
          <a:p>
            <a:pPr marL="0" indent="0">
              <a:spcBef>
                <a:spcPts val="0"/>
              </a:spcBef>
              <a:buNone/>
            </a:pPr>
            <a:r>
              <a:rPr lang="fi-FI" sz="1300" dirty="0">
                <a:solidFill>
                  <a:schemeClr val="tx1"/>
                </a:solidFill>
              </a:rPr>
              <a:t>Olen </a:t>
            </a:r>
            <a:r>
              <a:rPr lang="fi-FI" sz="1300" b="1" dirty="0">
                <a:solidFill>
                  <a:schemeClr val="tx1"/>
                </a:solidFill>
              </a:rPr>
              <a:t>XX</a:t>
            </a:r>
            <a:r>
              <a:rPr lang="fi-FI" sz="1300" dirty="0">
                <a:solidFill>
                  <a:schemeClr val="tx1"/>
                </a:solidFill>
              </a:rPr>
              <a:t> ja toimin </a:t>
            </a:r>
            <a:r>
              <a:rPr lang="fi-FI" sz="1300" b="1" dirty="0">
                <a:solidFill>
                  <a:schemeClr val="tx1"/>
                </a:solidFill>
              </a:rPr>
              <a:t>fasilitaattorina/ohjaajana/vetäjänä</a:t>
            </a:r>
            <a:r>
              <a:rPr lang="fi-FI" sz="1300" dirty="0">
                <a:solidFill>
                  <a:schemeClr val="tx1"/>
                </a:solidFill>
              </a:rPr>
              <a:t> tässä dialogissa ja pidän huolen siitä, että saamme aikaiseksi mahdollisimman tasa-arvoisen keskustelun, niin että kaikilla on mahdollisuus päästä keskusteluun mukaan. Käytännössä se tarkoittaa esimerkiksi sitä, että jos puhutte toistenne päälle tai pidätte monologeja niin keskeytän. Sopiihan tämä kaikille? </a:t>
            </a:r>
          </a:p>
          <a:p>
            <a:pPr marL="0" indent="0">
              <a:spcBef>
                <a:spcPts val="0"/>
              </a:spcBef>
              <a:buNone/>
            </a:pPr>
            <a:endParaRPr lang="fi-FI" sz="1300" dirty="0">
              <a:solidFill>
                <a:schemeClr val="tx1"/>
              </a:solidFill>
            </a:endParaRPr>
          </a:p>
          <a:p>
            <a:pPr marL="0" indent="0">
              <a:spcBef>
                <a:spcPts val="0"/>
              </a:spcBef>
              <a:buNone/>
            </a:pPr>
            <a:r>
              <a:rPr lang="fi-FI" sz="1300" dirty="0">
                <a:solidFill>
                  <a:schemeClr val="tx1"/>
                </a:solidFill>
              </a:rPr>
              <a:t>Dialogi on erityinen keskustelutapa ja siinä keskitytään ymmärryksen syventämiseen asiasta, toisista ja itsestä. Ei siis ole tarkoitus voittaa tai päättää parasta näkökulmaa vaan keskittyä ymmärtämään. </a:t>
            </a:r>
            <a:r>
              <a:rPr lang="fi-FI" sz="1400" dirty="0">
                <a:solidFill>
                  <a:schemeClr val="tx1"/>
                </a:solidFill>
              </a:rPr>
              <a:t> </a:t>
            </a:r>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a:latin typeface="Inter"/>
                <a:ea typeface="Inter"/>
                <a:sym typeface="Inter"/>
              </a:rPr>
              <a:t>Rajamaan dialogit</a:t>
            </a:r>
          </a:p>
        </p:txBody>
      </p:sp>
      <p:sp>
        <p:nvSpPr>
          <p:cNvPr id="296" name="Google Shape;296;p18"/>
          <p:cNvSpPr txBox="1">
            <a:spLocks noGrp="1"/>
          </p:cNvSpPr>
          <p:nvPr>
            <p:ph type="body" idx="4"/>
          </p:nvPr>
        </p:nvSpPr>
        <p:spPr>
          <a:xfrm>
            <a:off x="6276109" y="424100"/>
            <a:ext cx="4956641"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Aloitus (1/2)</a:t>
            </a:r>
            <a:endParaRPr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9C1CE5AD-85FB-9622-7E3D-74DB1E9D7B20}"/>
            </a:ext>
          </a:extLst>
        </p:cNvPr>
        <p:cNvGrpSpPr/>
        <p:nvPr/>
      </p:nvGrpSpPr>
      <p:grpSpPr>
        <a:xfrm>
          <a:off x="0" y="0"/>
          <a:ext cx="0" cy="0"/>
          <a:chOff x="0" y="0"/>
          <a:chExt cx="0" cy="0"/>
        </a:xfrm>
      </p:grpSpPr>
      <p:sp>
        <p:nvSpPr>
          <p:cNvPr id="293" name="Google Shape;293;p18">
            <a:extLst>
              <a:ext uri="{FF2B5EF4-FFF2-40B4-BE49-F238E27FC236}">
                <a16:creationId xmlns:a16="http://schemas.microsoft.com/office/drawing/2014/main" id="{3337B00F-45FC-3BAA-13D7-2D6036BD1B58}"/>
              </a:ext>
            </a:extLst>
          </p:cNvPr>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a:t>Minuutit	Osio</a:t>
            </a:r>
          </a:p>
          <a:p>
            <a:pPr marL="0" lvl="0" indent="0">
              <a:spcBef>
                <a:spcPts val="0"/>
              </a:spcBef>
              <a:buSzPts val="1600"/>
              <a:buNone/>
            </a:pPr>
            <a:r>
              <a:rPr lang="fi-FI" sz="1800" dirty="0"/>
              <a:t>				</a:t>
            </a:r>
          </a:p>
          <a:p>
            <a:pPr marL="0" lvl="0" indent="0">
              <a:spcBef>
                <a:spcPts val="0"/>
              </a:spcBef>
              <a:buSzPts val="1600"/>
              <a:buNone/>
            </a:pPr>
            <a:r>
              <a:rPr lang="fi-FI" b="1" dirty="0"/>
              <a:t>15 	Aloitus, esittelyt, pelisäännöt, 	virittäytyminen</a:t>
            </a:r>
          </a:p>
          <a:p>
            <a:pPr marL="0" lvl="0" indent="0">
              <a:spcBef>
                <a:spcPts val="0"/>
              </a:spcBef>
              <a:buSzPts val="1600"/>
              <a:buNone/>
            </a:pPr>
            <a:endParaRPr lang="fi-FI" dirty="0"/>
          </a:p>
          <a:p>
            <a:pPr marL="0" lvl="0" indent="0">
              <a:spcBef>
                <a:spcPts val="0"/>
              </a:spcBef>
              <a:buSzPts val="1600"/>
              <a:buNone/>
            </a:pPr>
            <a:r>
              <a:rPr lang="fi-FI" dirty="0"/>
              <a:t>85 	Yhteinen keskustelu (sis. tauko)</a:t>
            </a:r>
          </a:p>
          <a:p>
            <a:pPr marL="0" lvl="0" indent="0">
              <a:spcBef>
                <a:spcPts val="0"/>
              </a:spcBef>
              <a:buSzPts val="1600"/>
              <a:buNone/>
            </a:pPr>
            <a:endParaRPr lang="fi-FI" dirty="0"/>
          </a:p>
          <a:p>
            <a:pPr marL="0" lvl="0" indent="0">
              <a:spcBef>
                <a:spcPts val="0"/>
              </a:spcBef>
              <a:buSzPts val="1600"/>
              <a:buNone/>
            </a:pPr>
            <a:r>
              <a:rPr lang="fi-FI" dirty="0"/>
              <a:t>5 	Keskustelun anti: kirjoittaminen</a:t>
            </a:r>
          </a:p>
          <a:p>
            <a:pPr marL="0" lvl="0" indent="0">
              <a:spcBef>
                <a:spcPts val="0"/>
              </a:spcBef>
              <a:buSzPts val="1600"/>
              <a:buNone/>
            </a:pPr>
            <a:endParaRPr lang="fi-FI" dirty="0"/>
          </a:p>
          <a:p>
            <a:pPr marL="0" lvl="0" indent="0">
              <a:spcBef>
                <a:spcPts val="0"/>
              </a:spcBef>
              <a:buSzPts val="1600"/>
              <a:buNone/>
            </a:pPr>
            <a:r>
              <a:rPr lang="fi-FI" dirty="0"/>
              <a:t>10	Keskustelun anti: jakaminen</a:t>
            </a:r>
          </a:p>
          <a:p>
            <a:pPr marL="0" lvl="0" indent="0">
              <a:spcBef>
                <a:spcPts val="0"/>
              </a:spcBef>
              <a:buSzPts val="1600"/>
              <a:buNone/>
            </a:pPr>
            <a:endParaRPr lang="fi-FI" dirty="0"/>
          </a:p>
          <a:p>
            <a:pPr marL="0" lvl="0" indent="0">
              <a:spcBef>
                <a:spcPts val="0"/>
              </a:spcBef>
              <a:buSzPts val="1600"/>
              <a:buNone/>
            </a:pPr>
            <a:r>
              <a:rPr lang="fi-FI" dirty="0"/>
              <a:t>5	Kiitos, lopetus</a:t>
            </a:r>
          </a:p>
          <a:p>
            <a:pPr marL="0" lvl="0" indent="0">
              <a:spcBef>
                <a:spcPts val="0"/>
              </a:spcBef>
              <a:buSzPts val="1600"/>
              <a:buNone/>
            </a:pPr>
            <a:endParaRPr lang="fi-FI" sz="1800" dirty="0"/>
          </a:p>
          <a:p>
            <a:pPr marL="0" lvl="0" indent="0">
              <a:spcBef>
                <a:spcPts val="0"/>
              </a:spcBef>
              <a:buSzPts val="1600"/>
              <a:buNone/>
            </a:pPr>
            <a:r>
              <a:rPr lang="fi-FI" dirty="0"/>
              <a:t>Yhteensä 120 min</a:t>
            </a:r>
          </a:p>
          <a:p>
            <a:pPr marL="0" lvl="0" indent="0" algn="l" rtl="0">
              <a:lnSpc>
                <a:spcPct val="110000"/>
              </a:lnSpc>
              <a:spcBef>
                <a:spcPts val="0"/>
              </a:spcBef>
              <a:spcAft>
                <a:spcPts val="0"/>
              </a:spcAft>
              <a:buClr>
                <a:schemeClr val="dk1"/>
              </a:buClr>
              <a:buSzPts val="1600"/>
              <a:buNone/>
            </a:pPr>
            <a:endParaRPr dirty="0"/>
          </a:p>
        </p:txBody>
      </p:sp>
      <p:sp>
        <p:nvSpPr>
          <p:cNvPr id="294" name="Google Shape;294;p18">
            <a:extLst>
              <a:ext uri="{FF2B5EF4-FFF2-40B4-BE49-F238E27FC236}">
                <a16:creationId xmlns:a16="http://schemas.microsoft.com/office/drawing/2014/main" id="{56394239-1645-0D18-3154-658923126C65}"/>
              </a:ext>
            </a:extLst>
          </p:cNvPr>
          <p:cNvSpPr txBox="1">
            <a:spLocks noGrp="1"/>
          </p:cNvSpPr>
          <p:nvPr>
            <p:ph type="body" idx="2"/>
          </p:nvPr>
        </p:nvSpPr>
        <p:spPr>
          <a:xfrm>
            <a:off x="6206836" y="793700"/>
            <a:ext cx="5777346" cy="521735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Dialogin aikana voi olla erilaisia näkemyksiä aiheesta. Tämä sopii hyvin, sillä emme pyri yksimielisyyteen. Keskustelussa ei tarvitse tehdä päätöksiä tai etsiä ratkaisuja, mutta sellaisia voi nousta esiin. </a:t>
            </a:r>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Dialogin kirjurina toimii </a:t>
            </a:r>
            <a:r>
              <a:rPr lang="fi-FI" sz="1400" b="1" dirty="0"/>
              <a:t>XX</a:t>
            </a:r>
            <a:r>
              <a:rPr lang="fi-FI" sz="1400" dirty="0"/>
              <a:t>. Keskustelu kirjataan siten, ettei siinä käy ilmi keitä keskustelussa on ollut mukana. Kirjausta käytetään materiaalina yhteenvetoon, osana Kansallisten dialogien Sisu-dialogeja, ja se julkaistaan Kansallisten dialogien sivuilla. Yhteenvedosta ei voi tunnistaa yksittäisiä keskustelijoita.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Meillä on </a:t>
            </a:r>
            <a:r>
              <a:rPr lang="fi-FI" sz="1400" b="1" dirty="0"/>
              <a:t>kaksi tuntia </a:t>
            </a:r>
            <a:r>
              <a:rPr lang="fi-FI" sz="1400" dirty="0"/>
              <a:t>aikaa. Aloitetaan alustuksella ja parikeskustelulla. Suurin osa ajasta käytetään yhteiseen keskusteluun ja lopuksi tehdään vähän yhteenvetoa. Lopetetaan klo </a:t>
            </a:r>
            <a:r>
              <a:rPr lang="fi-FI" sz="1400" b="1" dirty="0" err="1"/>
              <a:t>xx.xx</a:t>
            </a:r>
            <a:r>
              <a:rPr lang="fi-FI" sz="1400" dirty="0"/>
              <a:t>. </a:t>
            </a:r>
            <a:endParaRPr sz="1400" dirty="0"/>
          </a:p>
          <a:p>
            <a:pPr marL="0" lvl="0" indent="0" algn="r" rtl="0">
              <a:lnSpc>
                <a:spcPct val="110000"/>
              </a:lnSpc>
              <a:spcBef>
                <a:spcPts val="0"/>
              </a:spcBef>
              <a:spcAft>
                <a:spcPts val="0"/>
              </a:spcAft>
              <a:buClr>
                <a:schemeClr val="dk1"/>
              </a:buClr>
              <a:buSzPts val="1600"/>
              <a:buNone/>
            </a:pPr>
            <a:endParaRPr lang="fi-FI" sz="1400"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100" b="1"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a:extLst>
              <a:ext uri="{FF2B5EF4-FFF2-40B4-BE49-F238E27FC236}">
                <a16:creationId xmlns:a16="http://schemas.microsoft.com/office/drawing/2014/main" id="{4BC68E39-5FFB-D475-E77D-26098D525534}"/>
              </a:ext>
            </a:extLst>
          </p:cNvPr>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a:latin typeface="Inter"/>
                <a:ea typeface="Inter"/>
                <a:sym typeface="Inter"/>
              </a:rPr>
              <a:t>Rajamaan dialogit</a:t>
            </a:r>
          </a:p>
        </p:txBody>
      </p:sp>
      <p:sp>
        <p:nvSpPr>
          <p:cNvPr id="296" name="Google Shape;296;p18">
            <a:extLst>
              <a:ext uri="{FF2B5EF4-FFF2-40B4-BE49-F238E27FC236}">
                <a16:creationId xmlns:a16="http://schemas.microsoft.com/office/drawing/2014/main" id="{4AB14AE3-948E-CAE6-55F5-C50FEB9E694F}"/>
              </a:ext>
            </a:extLst>
          </p:cNvPr>
          <p:cNvSpPr txBox="1">
            <a:spLocks noGrp="1"/>
          </p:cNvSpPr>
          <p:nvPr>
            <p:ph type="body" idx="4"/>
          </p:nvPr>
        </p:nvSpPr>
        <p:spPr>
          <a:xfrm>
            <a:off x="6206836" y="424100"/>
            <a:ext cx="5025914"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Aloitus (2/2)</a:t>
            </a:r>
            <a:endParaRPr sz="1800" b="1" dirty="0"/>
          </a:p>
        </p:txBody>
      </p:sp>
    </p:spTree>
    <p:extLst>
      <p:ext uri="{BB962C8B-B14F-4D97-AF65-F5344CB8AC3E}">
        <p14:creationId xmlns:p14="http://schemas.microsoft.com/office/powerpoint/2010/main" val="74536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248400" y="959400"/>
            <a:ext cx="5735782" cy="5089249"/>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300" dirty="0"/>
              <a:t>Keskustelussa käytetään Rakentavan keskustelun pelisääntöjä, käydään ne nyt läpi. Voit tulostaa muutaman kappaleen ringin keskelle. </a:t>
            </a:r>
          </a:p>
          <a:p>
            <a:pPr marL="0" lvl="0" indent="0" algn="l" rtl="0">
              <a:spcBef>
                <a:spcPts val="1000"/>
              </a:spcBef>
              <a:spcAft>
                <a:spcPts val="0"/>
              </a:spcAft>
              <a:buNone/>
            </a:pPr>
            <a:r>
              <a:rPr lang="fi-FI" sz="1300" dirty="0"/>
              <a:t>1. Pyritään kuuntelemaan niin että yrittää ymmärtää mitä toinen yrittää sanoa, ei niin, että yrittää löytää välin johon oman kommentin voi tökätä. </a:t>
            </a:r>
          </a:p>
          <a:p>
            <a:pPr marL="0" lvl="0" indent="0" algn="l" rtl="0">
              <a:spcBef>
                <a:spcPts val="1000"/>
              </a:spcBef>
              <a:spcAft>
                <a:spcPts val="0"/>
              </a:spcAft>
              <a:buNone/>
            </a:pPr>
            <a:r>
              <a:rPr lang="fi-FI" sz="1300" dirty="0"/>
              <a:t>2. Pyritään liittymään toisten puheeseen ja ajatuksiin.  </a:t>
            </a:r>
          </a:p>
          <a:p>
            <a:pPr marL="0" lvl="0" indent="0" algn="l" rtl="0">
              <a:spcBef>
                <a:spcPts val="1000"/>
              </a:spcBef>
              <a:spcAft>
                <a:spcPts val="0"/>
              </a:spcAft>
              <a:buNone/>
            </a:pPr>
            <a:r>
              <a:rPr lang="fi-FI" sz="1300" dirty="0"/>
              <a:t>3. Kun kuuntelette toisianne niin teille herää siinä hetkessä erilaisia kokemuksia (ajatuksia, tunteita, havaintoja, muistoja, tulevaisuuden kuvittelua), kertokaa näitä ääneen niin pääsemme todennäköisesti syvemmälle ja sellaiseen keskusteluun, jota ei ole jo käyty.  </a:t>
            </a:r>
          </a:p>
          <a:p>
            <a:pPr marL="0" lvl="0" indent="0" algn="l" rtl="0">
              <a:spcBef>
                <a:spcPts val="1000"/>
              </a:spcBef>
              <a:spcAft>
                <a:spcPts val="0"/>
              </a:spcAft>
              <a:buNone/>
            </a:pPr>
            <a:r>
              <a:rPr lang="fi-FI" sz="1300" dirty="0"/>
              <a:t>4. Voit pyytää puheenvuoroa tai  puhutella muita suoraan ja kysyä kysymyksiä. Jaan teille aluksi puheenvuoroja. </a:t>
            </a:r>
          </a:p>
          <a:p>
            <a:pPr marL="0" lvl="0" indent="0" algn="l" rtl="0">
              <a:spcBef>
                <a:spcPts val="1000"/>
              </a:spcBef>
              <a:spcAft>
                <a:spcPts val="0"/>
              </a:spcAft>
              <a:buNone/>
            </a:pPr>
            <a:r>
              <a:rPr lang="fi-FI" sz="1300" dirty="0"/>
              <a:t>5. Keskitytään tähän hetkeen. Ei katsota keskustelun aikana puhelinta tai läppäriä. Puhutaan kunnioittavasti toisista ihmisistä, vaikka olisimmekin eri mieltä heidän kanssaan. </a:t>
            </a:r>
          </a:p>
          <a:p>
            <a:pPr marL="0" lvl="0" indent="0" algn="l" rtl="0">
              <a:spcBef>
                <a:spcPts val="1000"/>
              </a:spcBef>
              <a:spcAft>
                <a:spcPts val="0"/>
              </a:spcAft>
              <a:buNone/>
            </a:pPr>
            <a:r>
              <a:rPr lang="fi-FI" sz="1300" dirty="0"/>
              <a:t>6. Dialogin on tarkoitus olla tilanne, jossa voidaan myös tutkia esiin nousevia ristiriitoja. Asioista ei tarvitse olla samaa mieltä. Eri näkökulmat rikastuttavat keskustelua ja auttavat meitä ymmärtämään paremmin dialogin aihetta.</a:t>
            </a:r>
          </a:p>
          <a:p>
            <a:pPr marL="0" lvl="0" indent="0" algn="r" rtl="0">
              <a:spcBef>
                <a:spcPts val="1000"/>
              </a:spcBef>
              <a:spcAft>
                <a:spcPts val="0"/>
              </a:spcAft>
              <a:buNone/>
            </a:pPr>
            <a:endParaRPr lang="fi-FI"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
        <p:nvSpPr>
          <p:cNvPr id="2" name="Google Shape;296;p18">
            <a:extLst>
              <a:ext uri="{FF2B5EF4-FFF2-40B4-BE49-F238E27FC236}">
                <a16:creationId xmlns:a16="http://schemas.microsoft.com/office/drawing/2014/main" id="{B4403F8D-7F5D-FEC2-DC50-E3863E67DA73}"/>
              </a:ext>
            </a:extLst>
          </p:cNvPr>
          <p:cNvSpPr txBox="1">
            <a:spLocks/>
          </p:cNvSpPr>
          <p:nvPr/>
        </p:nvSpPr>
        <p:spPr>
          <a:xfrm>
            <a:off x="6206836" y="424100"/>
            <a:ext cx="5025914"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r>
              <a:rPr lang="fi-FI" sz="1800" b="1" dirty="0"/>
              <a:t>Pelisäännöt ja luottamus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B1ADBDE0-B9AC-A1F3-DE9D-52315E0AC8EF}"/>
            </a:ext>
          </a:extLst>
        </p:cNvPr>
        <p:cNvGrpSpPr/>
        <p:nvPr/>
      </p:nvGrpSpPr>
      <p:grpSpPr>
        <a:xfrm>
          <a:off x="0" y="0"/>
          <a:ext cx="0" cy="0"/>
          <a:chOff x="0" y="0"/>
          <a:chExt cx="0" cy="0"/>
        </a:xfrm>
      </p:grpSpPr>
      <p:sp>
        <p:nvSpPr>
          <p:cNvPr id="302" name="Google Shape;302;p19">
            <a:extLst>
              <a:ext uri="{FF2B5EF4-FFF2-40B4-BE49-F238E27FC236}">
                <a16:creationId xmlns:a16="http://schemas.microsoft.com/office/drawing/2014/main" id="{C2F4A649-2046-BF78-630D-C00BDA040824}"/>
              </a:ext>
            </a:extLst>
          </p:cNvPr>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a:extLst>
              <a:ext uri="{FF2B5EF4-FFF2-40B4-BE49-F238E27FC236}">
                <a16:creationId xmlns:a16="http://schemas.microsoft.com/office/drawing/2014/main" id="{E935A213-61D5-3D99-6AF6-764F571DA2F2}"/>
              </a:ext>
            </a:extLst>
          </p:cNvPr>
          <p:cNvSpPr txBox="1">
            <a:spLocks noGrp="1"/>
          </p:cNvSpPr>
          <p:nvPr>
            <p:ph type="body" idx="2"/>
          </p:nvPr>
        </p:nvSpPr>
        <p:spPr>
          <a:xfrm>
            <a:off x="6248400" y="1148924"/>
            <a:ext cx="5735782" cy="4899725"/>
          </a:xfrm>
          <a:prstGeom prst="rect">
            <a:avLst/>
          </a:prstGeom>
          <a:noFill/>
          <a:ln>
            <a:noFill/>
          </a:ln>
        </p:spPr>
        <p:txBody>
          <a:bodyPr spcFirstLastPara="1" wrap="square" lIns="0" tIns="0" rIns="0" bIns="0" anchor="t" anchorCtr="0">
            <a:noAutofit/>
          </a:bodyPr>
          <a:lstStyle/>
          <a:p>
            <a:pPr marL="0" indent="0">
              <a:spcBef>
                <a:spcPts val="0"/>
              </a:spcBef>
              <a:buNone/>
            </a:pPr>
            <a:endParaRPr lang="fi-FI" sz="1400" dirty="0">
              <a:solidFill>
                <a:schemeClr val="tx1"/>
              </a:solidFill>
            </a:endParaRPr>
          </a:p>
          <a:p>
            <a:pPr marL="0" indent="0">
              <a:spcBef>
                <a:spcPts val="0"/>
              </a:spcBef>
              <a:buNone/>
            </a:pPr>
            <a:r>
              <a:rPr lang="fi-FI" sz="1400" dirty="0">
                <a:solidFill>
                  <a:schemeClr val="tx1"/>
                </a:solidFill>
              </a:rPr>
              <a:t>Sovitaan nyt keskustelun luottamuksellisuudesta. Toiveena on, että jatkatte nyt käynnistyvää keskustelua tämän tilaisuuden jälkeenkin ja toivon, että jatkatte sitä niin ettei kommenteista tai sitaateista voi tunnistaa ketään yksittäistä keskustelijaa. Sopiiko tämä kaikille? </a:t>
            </a:r>
          </a:p>
          <a:p>
            <a:pPr marL="0" indent="0">
              <a:spcBef>
                <a:spcPts val="0"/>
              </a:spcBef>
              <a:buNone/>
            </a:pPr>
            <a:endParaRPr lang="fi-FI" sz="1400" dirty="0">
              <a:solidFill>
                <a:schemeClr val="tx1"/>
              </a:solidFill>
            </a:endParaRPr>
          </a:p>
          <a:p>
            <a:pPr marL="0" indent="0">
              <a:spcBef>
                <a:spcPts val="0"/>
              </a:spcBef>
              <a:buNone/>
            </a:pPr>
            <a:r>
              <a:rPr lang="fi-FI" sz="1400" i="1" dirty="0">
                <a:solidFill>
                  <a:schemeClr val="tx1"/>
                </a:solidFill>
              </a:rPr>
              <a:t>Kuittaus tähän kaikilta. </a:t>
            </a:r>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r>
              <a:rPr lang="fi-FI" sz="1100" b="1" dirty="0"/>
              <a:t>5 min</a:t>
            </a:r>
          </a:p>
        </p:txBody>
      </p:sp>
      <p:sp>
        <p:nvSpPr>
          <p:cNvPr id="304" name="Google Shape;304;p19">
            <a:extLst>
              <a:ext uri="{FF2B5EF4-FFF2-40B4-BE49-F238E27FC236}">
                <a16:creationId xmlns:a16="http://schemas.microsoft.com/office/drawing/2014/main" id="{BF3E203C-C42E-5DFA-A00B-F264ACA95200}"/>
              </a:ext>
            </a:extLst>
          </p:cNvPr>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a:extLst>
              <a:ext uri="{FF2B5EF4-FFF2-40B4-BE49-F238E27FC236}">
                <a16:creationId xmlns:a16="http://schemas.microsoft.com/office/drawing/2014/main" id="{B521A2B3-2C7E-EE80-64B2-B1C685DA5557}"/>
              </a:ext>
            </a:extLst>
          </p:cNvPr>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
        <p:nvSpPr>
          <p:cNvPr id="2" name="Google Shape;296;p18">
            <a:extLst>
              <a:ext uri="{FF2B5EF4-FFF2-40B4-BE49-F238E27FC236}">
                <a16:creationId xmlns:a16="http://schemas.microsoft.com/office/drawing/2014/main" id="{EB933612-CBF1-0A76-612C-095067B7B2BF}"/>
              </a:ext>
            </a:extLst>
          </p:cNvPr>
          <p:cNvSpPr txBox="1">
            <a:spLocks/>
          </p:cNvSpPr>
          <p:nvPr/>
        </p:nvSpPr>
        <p:spPr>
          <a:xfrm>
            <a:off x="6206836" y="424100"/>
            <a:ext cx="5025914"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r>
              <a:rPr lang="fi-FI" sz="1800" b="1" dirty="0"/>
              <a:t>Pelisäännöt ja luottamus (1/2)</a:t>
            </a:r>
          </a:p>
        </p:txBody>
      </p:sp>
    </p:spTree>
    <p:extLst>
      <p:ext uri="{BB962C8B-B14F-4D97-AF65-F5344CB8AC3E}">
        <p14:creationId xmlns:p14="http://schemas.microsoft.com/office/powerpoint/2010/main" val="399711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a:t>Minuutit	Osio</a:t>
            </a:r>
          </a:p>
          <a:p>
            <a:pPr marL="0" lvl="0" indent="0">
              <a:spcBef>
                <a:spcPts val="0"/>
              </a:spcBef>
              <a:buSzPts val="1600"/>
              <a:buNone/>
            </a:pPr>
            <a:r>
              <a:rPr lang="fi-FI" dirty="0"/>
              <a:t>				</a:t>
            </a:r>
          </a:p>
          <a:p>
            <a:pPr marL="0" lvl="0" indent="0">
              <a:spcBef>
                <a:spcPts val="0"/>
              </a:spcBef>
              <a:buSzPts val="1600"/>
              <a:buNone/>
            </a:pPr>
            <a:r>
              <a:rPr lang="fi-FI" sz="1400" b="1" dirty="0"/>
              <a:t>15 	Aloitus, esittelyt, pelisäännöt, 	virittäytyminen</a:t>
            </a:r>
          </a:p>
          <a:p>
            <a:pPr marL="0" lvl="0" indent="0">
              <a:spcBef>
                <a:spcPts val="0"/>
              </a:spcBef>
              <a:buSzPts val="1600"/>
              <a:buNone/>
            </a:pPr>
            <a:endParaRPr lang="fi-FI" sz="1400" dirty="0"/>
          </a:p>
          <a:p>
            <a:pPr marL="0" lvl="0" indent="0">
              <a:spcBef>
                <a:spcPts val="0"/>
              </a:spcBef>
              <a:buSzPts val="1600"/>
              <a:buNone/>
            </a:pPr>
            <a:r>
              <a:rPr lang="fi-FI" sz="1400" dirty="0"/>
              <a:t>85 	Yhteinen keskustelu (sis. tauko)</a:t>
            </a:r>
          </a:p>
          <a:p>
            <a:pPr marL="0" lvl="0" indent="0">
              <a:spcBef>
                <a:spcPts val="0"/>
              </a:spcBef>
              <a:buSzPts val="1600"/>
              <a:buNone/>
            </a:pPr>
            <a:endParaRPr lang="fi-FI" sz="1400" dirty="0"/>
          </a:p>
          <a:p>
            <a:pPr marL="0" lvl="0" indent="0">
              <a:spcBef>
                <a:spcPts val="0"/>
              </a:spcBef>
              <a:buSzPts val="1600"/>
              <a:buNone/>
            </a:pPr>
            <a:r>
              <a:rPr lang="fi-FI" sz="1400" dirty="0"/>
              <a:t>5 	Keskustelun anti: kirjoittaminen</a:t>
            </a:r>
          </a:p>
          <a:p>
            <a:pPr marL="0" lvl="0" indent="0">
              <a:spcBef>
                <a:spcPts val="0"/>
              </a:spcBef>
              <a:buSzPts val="1600"/>
              <a:buNone/>
            </a:pPr>
            <a:endParaRPr lang="fi-FI" sz="1400" dirty="0"/>
          </a:p>
          <a:p>
            <a:pPr marL="0" lvl="0" indent="0">
              <a:spcBef>
                <a:spcPts val="0"/>
              </a:spcBef>
              <a:buSzPts val="1600"/>
              <a:buNone/>
            </a:pPr>
            <a:r>
              <a:rPr lang="fi-FI" sz="1400" dirty="0"/>
              <a:t>10	Keskustelun anti: jakaminen</a:t>
            </a:r>
          </a:p>
          <a:p>
            <a:pPr marL="0" lvl="0" indent="0">
              <a:spcBef>
                <a:spcPts val="0"/>
              </a:spcBef>
              <a:buSzPts val="1600"/>
              <a:buNone/>
            </a:pPr>
            <a:endParaRPr lang="fi-FI" sz="1400" dirty="0"/>
          </a:p>
          <a:p>
            <a:pPr marL="0" lvl="0" indent="0">
              <a:spcBef>
                <a:spcPts val="0"/>
              </a:spcBef>
              <a:buSzPts val="1600"/>
              <a:buNone/>
            </a:pPr>
            <a:r>
              <a:rPr lang="fi-FI" sz="1400" dirty="0"/>
              <a:t>5	Kiitos, lopetus</a:t>
            </a:r>
          </a:p>
          <a:p>
            <a:pPr marL="0" lvl="0" indent="0">
              <a:spcBef>
                <a:spcPts val="0"/>
              </a:spcBef>
              <a:buSzPts val="1600"/>
              <a:buNone/>
            </a:pPr>
            <a:endParaRPr lang="fi-FI" dirty="0"/>
          </a:p>
          <a:p>
            <a:pPr marL="0" lvl="0" indent="0">
              <a:spcBef>
                <a:spcPts val="0"/>
              </a:spcBef>
              <a:buSzPts val="1600"/>
              <a:buNone/>
            </a:pPr>
            <a:r>
              <a:rPr lang="fi-FI" sz="1400" dirty="0"/>
              <a:t>Yhteensä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262255" y="508435"/>
            <a:ext cx="5763490" cy="52980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b="1" dirty="0"/>
          </a:p>
          <a:p>
            <a:pPr marL="0" indent="0">
              <a:spcBef>
                <a:spcPts val="0"/>
              </a:spcBef>
              <a:buSzPts val="1600"/>
              <a:buNone/>
            </a:pPr>
            <a:r>
              <a:rPr lang="fi-FI" sz="1400" dirty="0"/>
              <a:t>Käydään alkuun lyhyt esittelykierros. Voit esitellä itsesi pelkällä etunimellä ja kertomalla, miksi haluat osallistua tähän dialogiin</a:t>
            </a:r>
            <a:r>
              <a:rPr lang="fi-FI" sz="1400" b="1" dirty="0"/>
              <a:t>. </a:t>
            </a:r>
            <a:endParaRPr lang="fi-FI" sz="1100"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dirty="0"/>
              <a:t>(</a:t>
            </a:r>
            <a:r>
              <a:rPr lang="fi-FI" sz="1400" i="1" dirty="0"/>
              <a:t>Voit sanoa: </a:t>
            </a:r>
            <a:r>
              <a:rPr lang="fi-FI" sz="1400" b="1" dirty="0"/>
              <a:t>Ei käytetä tähän kuin hetki niin ehdimme kunnolla keskustella varsinaisesta aiheesta.)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dirty="0"/>
              <a:t>Aloitetaan tästä, ole hyvä.</a:t>
            </a:r>
          </a:p>
          <a:p>
            <a:pPr marL="0" lvl="0" indent="0" algn="l" rtl="0">
              <a:lnSpc>
                <a:spcPct val="110000"/>
              </a:lnSpc>
              <a:spcBef>
                <a:spcPts val="0"/>
              </a:spcBef>
              <a:spcAft>
                <a:spcPts val="0"/>
              </a:spcAft>
              <a:buClr>
                <a:schemeClr val="dk1"/>
              </a:buClr>
              <a:buSzPts val="1600"/>
              <a:buNone/>
            </a:pPr>
            <a:r>
              <a:rPr lang="fi-FI" sz="1400" b="1" dirty="0"/>
              <a:t>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r>
              <a:rPr lang="fi-FI" sz="1400" b="1" dirty="0"/>
              <a:t>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000" b="1" dirty="0">
                <a:latin typeface="Inter"/>
                <a:ea typeface="Inter"/>
                <a:sym typeface="Inter"/>
              </a:rPr>
              <a:t>Rajamaan dialogit</a:t>
            </a:r>
          </a:p>
        </p:txBody>
      </p:sp>
      <p:sp>
        <p:nvSpPr>
          <p:cNvPr id="314" name="Google Shape;314;p20"/>
          <p:cNvSpPr txBox="1">
            <a:spLocks noGrp="1"/>
          </p:cNvSpPr>
          <p:nvPr>
            <p:ph type="body" idx="4"/>
          </p:nvPr>
        </p:nvSpPr>
        <p:spPr>
          <a:xfrm>
            <a:off x="6278005" y="241477"/>
            <a:ext cx="5257395"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Esittäytyminen</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DF9273B7-7C17-6F93-631A-82F0F02953BD}"/>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03BF766E-A001-9E1A-7F26-79F6BBBC96B0}"/>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Minuutit	Osio</a:t>
            </a:r>
          </a:p>
          <a:p>
            <a:pPr marL="0" lvl="0" indent="0" algn="l" rtl="0">
              <a:lnSpc>
                <a:spcPct val="110000"/>
              </a:lnSpc>
              <a:spcBef>
                <a:spcPts val="0"/>
              </a:spcBef>
              <a:spcAft>
                <a:spcPts val="0"/>
              </a:spcAft>
              <a:buClr>
                <a:schemeClr val="dk1"/>
              </a:buClr>
              <a:buSzPts val="1600"/>
              <a:buNone/>
            </a:pPr>
            <a:r>
              <a:rPr lang="fi-FI" sz="1500" dirty="0"/>
              <a:t>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10	Keskustelun anti: jakaminen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5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a:extLst>
              <a:ext uri="{FF2B5EF4-FFF2-40B4-BE49-F238E27FC236}">
                <a16:creationId xmlns:a16="http://schemas.microsoft.com/office/drawing/2014/main" id="{049D3883-FB03-845C-6A36-63AA402DFD7D}"/>
              </a:ext>
            </a:extLst>
          </p:cNvPr>
          <p:cNvSpPr txBox="1">
            <a:spLocks noGrp="1"/>
          </p:cNvSpPr>
          <p:nvPr>
            <p:ph type="body" idx="2"/>
          </p:nvPr>
        </p:nvSpPr>
        <p:spPr>
          <a:xfrm>
            <a:off x="6262255" y="688550"/>
            <a:ext cx="5763490" cy="5117910"/>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Voit käyttää virittäytymiseen esimerkiksi tätä tekstiä: </a:t>
            </a:r>
          </a:p>
          <a:p>
            <a:pPr marL="0" indent="0">
              <a:lnSpc>
                <a:spcPct val="115000"/>
              </a:lnSpc>
              <a:spcBef>
                <a:spcPts val="0"/>
              </a:spcBef>
              <a:buSzPts val="1100"/>
              <a:buNone/>
            </a:pPr>
            <a:r>
              <a:rPr lang="fi-FI" sz="1400" b="1" dirty="0"/>
              <a:t>Suomalaista yhteiskuntaa koetellaan uudella tavalla. Venäjän sotatoimet horjuttavat monien turvallisuuden tunnetta, eri ryhmien ja ihmisten väliset vastakkainasettelut voimistuvat ja tapahtumista ja asioista leviää väärää tietoa. Tarvitsemme erilaisia toimijoita pitämään yhteiskuntamme kriisinkestävänä ja samalla myötätuntoisena.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b="1" dirty="0"/>
              <a:t>Rajanmaan dialogien tavoitteena on löytää uusia tapoja vahvistaa ihmisten ja yhteisöjen sisua sekä yhteenkuuluvuutta.</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Voit käyttää myös jotakin ajankohtaista artikkelia, uutista, tutkimusta, kappaletta tai muuta aiheeseen liittyvää materiaalia, joka sopii osallistujaryhmällesi ja virittää keskustelun sen avulla. Tai voit muokata tekstiä siten, että se sopii osallistujaryhmälle.</a:t>
            </a:r>
          </a:p>
          <a:p>
            <a:pPr marL="0" indent="0">
              <a:lnSpc>
                <a:spcPct val="115000"/>
              </a:lnSpc>
              <a:spcBef>
                <a:spcPts val="0"/>
              </a:spcBef>
              <a:buSzPts val="11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CBAC6ADD-9D24-DC28-EA6E-F41C89BBF10D}"/>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000" b="1" dirty="0">
                <a:latin typeface="Inter"/>
                <a:ea typeface="Inter"/>
                <a:sym typeface="Inter"/>
              </a:rPr>
              <a:t>Rajamaan dialogit</a:t>
            </a:r>
          </a:p>
        </p:txBody>
      </p:sp>
      <p:sp>
        <p:nvSpPr>
          <p:cNvPr id="314" name="Google Shape;314;p20">
            <a:extLst>
              <a:ext uri="{FF2B5EF4-FFF2-40B4-BE49-F238E27FC236}">
                <a16:creationId xmlns:a16="http://schemas.microsoft.com/office/drawing/2014/main" id="{B948D5BB-902C-7EA1-B6C9-784A91EC8E98}"/>
              </a:ext>
            </a:extLst>
          </p:cNvPr>
          <p:cNvSpPr txBox="1">
            <a:spLocks noGrp="1"/>
          </p:cNvSpPr>
          <p:nvPr>
            <p:ph type="body" idx="4"/>
          </p:nvPr>
        </p:nvSpPr>
        <p:spPr>
          <a:xfrm>
            <a:off x="6262255" y="241477"/>
            <a:ext cx="5273145"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extLst>
      <p:ext uri="{BB962C8B-B14F-4D97-AF65-F5344CB8AC3E}">
        <p14:creationId xmlns:p14="http://schemas.microsoft.com/office/powerpoint/2010/main" val="182148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a:t>Minuutit	Osio</a:t>
            </a:r>
          </a:p>
          <a:p>
            <a:pPr marL="0" lvl="0" indent="0">
              <a:spcBef>
                <a:spcPts val="0"/>
              </a:spcBef>
              <a:buSzPts val="1600"/>
              <a:buNone/>
            </a:pPr>
            <a:r>
              <a:rPr lang="fi-FI" sz="1800" dirty="0"/>
              <a:t>				</a:t>
            </a:r>
          </a:p>
          <a:p>
            <a:pPr marL="0" lvl="0" indent="0">
              <a:spcBef>
                <a:spcPts val="0"/>
              </a:spcBef>
              <a:buSzPts val="1600"/>
              <a:buNone/>
            </a:pPr>
            <a:r>
              <a:rPr lang="fi-FI" b="1" dirty="0"/>
              <a:t>15 	Aloitus, esittelyt, pelisäännöt, 	virittäytyminen</a:t>
            </a:r>
          </a:p>
          <a:p>
            <a:pPr marL="0" lvl="0" indent="0">
              <a:spcBef>
                <a:spcPts val="0"/>
              </a:spcBef>
              <a:buSzPts val="1600"/>
              <a:buNone/>
            </a:pPr>
            <a:endParaRPr lang="fi-FI" dirty="0"/>
          </a:p>
          <a:p>
            <a:pPr marL="0" lvl="0" indent="0">
              <a:spcBef>
                <a:spcPts val="0"/>
              </a:spcBef>
              <a:buSzPts val="1600"/>
              <a:buNone/>
            </a:pPr>
            <a:r>
              <a:rPr lang="fi-FI" dirty="0"/>
              <a:t>85 	Yhteinen keskustelu (sis. tauko)</a:t>
            </a:r>
          </a:p>
          <a:p>
            <a:pPr marL="0" lvl="0" indent="0">
              <a:spcBef>
                <a:spcPts val="0"/>
              </a:spcBef>
              <a:buSzPts val="1600"/>
              <a:buNone/>
            </a:pPr>
            <a:endParaRPr lang="fi-FI" dirty="0"/>
          </a:p>
          <a:p>
            <a:pPr marL="0" lvl="0" indent="0">
              <a:spcBef>
                <a:spcPts val="0"/>
              </a:spcBef>
              <a:buSzPts val="1600"/>
              <a:buNone/>
            </a:pPr>
            <a:r>
              <a:rPr lang="fi-FI" dirty="0"/>
              <a:t>5 	Keskustelun anti: kirjoittaminen</a:t>
            </a:r>
          </a:p>
          <a:p>
            <a:pPr marL="0" lvl="0" indent="0">
              <a:spcBef>
                <a:spcPts val="0"/>
              </a:spcBef>
              <a:buSzPts val="1600"/>
              <a:buNone/>
            </a:pPr>
            <a:endParaRPr lang="fi-FI" dirty="0"/>
          </a:p>
          <a:p>
            <a:pPr marL="0" lvl="0" indent="0">
              <a:spcBef>
                <a:spcPts val="0"/>
              </a:spcBef>
              <a:buSzPts val="1600"/>
              <a:buNone/>
            </a:pPr>
            <a:r>
              <a:rPr lang="fi-FI" dirty="0"/>
              <a:t>10	Keskustelun anti: jakaminen</a:t>
            </a:r>
          </a:p>
          <a:p>
            <a:pPr marL="0" lvl="0" indent="0">
              <a:spcBef>
                <a:spcPts val="0"/>
              </a:spcBef>
              <a:buSzPts val="1600"/>
              <a:buNone/>
            </a:pPr>
            <a:endParaRPr lang="fi-FI" dirty="0"/>
          </a:p>
          <a:p>
            <a:pPr marL="0" lvl="0" indent="0">
              <a:spcBef>
                <a:spcPts val="0"/>
              </a:spcBef>
              <a:buSzPts val="1600"/>
              <a:buNone/>
            </a:pPr>
            <a:r>
              <a:rPr lang="fi-FI" dirty="0"/>
              <a:t>5	Kiitos, lopetus</a:t>
            </a:r>
          </a:p>
          <a:p>
            <a:pPr marL="0" lvl="0" indent="0">
              <a:spcBef>
                <a:spcPts val="0"/>
              </a:spcBef>
              <a:buSzPts val="1600"/>
              <a:buNone/>
            </a:pPr>
            <a:endParaRPr lang="fi-FI" sz="1800" dirty="0"/>
          </a:p>
          <a:p>
            <a:pPr marL="0" lvl="0" indent="0">
              <a:spcBef>
                <a:spcPts val="0"/>
              </a:spcBef>
              <a:buSzPts val="1600"/>
              <a:buNone/>
            </a:pPr>
            <a:r>
              <a:rPr lang="fi-FI" dirty="0"/>
              <a:t>Yhteensä 120 min</a:t>
            </a:r>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262255" y="611078"/>
            <a:ext cx="5749636" cy="5332522"/>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Jaa ryhmä pareihin/kolmikkoihin. Kerro selkeästi, kuka on pari kenenkin kanssa. Jos ryhmässä on vain kolme henkilöä, voitte käsitellä ensimmäiset ajatukset koko ryhmän kesken. Voit aloittaa virittäytymisen ilman materiaalia suoraan pariporinalla. </a:t>
            </a:r>
          </a:p>
          <a:p>
            <a:pPr marL="0" indent="0">
              <a:lnSpc>
                <a:spcPct val="115000"/>
              </a:lnSpc>
              <a:spcBef>
                <a:spcPts val="0"/>
              </a:spcBef>
              <a:buSzPts val="1100"/>
              <a:buNone/>
            </a:pPr>
            <a:endParaRPr lang="fi-FI" sz="1400" i="1" dirty="0">
              <a:highlight>
                <a:srgbClr val="FFFFFF"/>
              </a:highlight>
            </a:endParaRPr>
          </a:p>
          <a:p>
            <a:pPr marL="0" indent="0">
              <a:lnSpc>
                <a:spcPct val="115000"/>
              </a:lnSpc>
              <a:spcBef>
                <a:spcPts val="0"/>
              </a:spcBef>
              <a:buSzPts val="1100"/>
              <a:buNone/>
            </a:pPr>
            <a:r>
              <a:rPr lang="fi-FI" sz="1400" dirty="0">
                <a:highlight>
                  <a:srgbClr val="FFFFFF"/>
                </a:highlight>
              </a:rPr>
              <a:t>Aloitetaan keskustelu pari/kolmikkokeskusteluilla. </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Aloituskysymys: </a:t>
            </a:r>
            <a:r>
              <a:rPr lang="fi-FI" sz="1400" b="1" i="1" dirty="0">
                <a:highlight>
                  <a:srgbClr val="FFFFFF"/>
                </a:highlight>
              </a:rPr>
              <a:t> </a:t>
            </a:r>
            <a:r>
              <a:rPr lang="fi-FI" sz="1400" b="1" dirty="0">
                <a:solidFill>
                  <a:schemeClr val="tx1"/>
                </a:solidFill>
                <a:highlight>
                  <a:srgbClr val="FFFFFF"/>
                </a:highlight>
              </a:rPr>
              <a:t>Kertokaa parille jokin omakohtainen kokemus – ajatus, tunne, mielikuva - joka heräsi alustuksesta liittyen organisaationne tai alueenne yhteenkuuluvuuteen tai turvallisuuden tunteeseen?</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Vaihtoehtoinen aloituskysymys: </a:t>
            </a:r>
            <a:r>
              <a:rPr lang="fi-FI" sz="1400" b="1" dirty="0">
                <a:solidFill>
                  <a:schemeClr val="tx1"/>
                </a:solidFill>
              </a:rPr>
              <a:t>Kertokaa parille </a:t>
            </a:r>
            <a:r>
              <a:rPr lang="fi-FI" sz="1400" b="1" dirty="0">
                <a:solidFill>
                  <a:schemeClr val="tx1"/>
                </a:solidFill>
                <a:highlight>
                  <a:srgbClr val="FFFFFF"/>
                </a:highlight>
              </a:rPr>
              <a:t>jokin viimeaikainen omakohtainen kokemus tai tilanne, joka jollain tavalla liittyy organisaationne tai alueenne yhteenkuuluvuuteen tai turvallisuuden tunteeseen? </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 … Nyt on aika lopettaa.	                </a:t>
            </a: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a:latin typeface="Inter"/>
                <a:ea typeface="Inter"/>
                <a:sym typeface="Inter"/>
              </a:rPr>
              <a:t>Rajamaan dialogit</a:t>
            </a:r>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262255" y="241477"/>
            <a:ext cx="5273145"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12601</TotalTime>
  <Words>2062</Words>
  <Application>Microsoft Macintosh PowerPoint</Application>
  <PresentationFormat>Laajakuva</PresentationFormat>
  <Paragraphs>380</Paragraphs>
  <Slides>15</Slides>
  <Notes>14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Inter Tight</vt:lpstr>
      <vt:lpstr>Arial</vt:lpstr>
      <vt:lpstr>Inter</vt:lpstr>
      <vt:lpstr>Kansalliset Dialogit</vt:lpstr>
      <vt:lpstr> Rajamaan dialogit   (Lisää dialoginne aihe)   Keskustelun käsikirjoitusluonnos Kesto 120 min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 mahdollisimman yksi yhteen puhutun kanssa.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Kiitos järjestäjälle ja kirjausten lähettäminen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Janne Kareinen</cp:lastModifiedBy>
  <cp:revision>158</cp:revision>
  <dcterms:modified xsi:type="dcterms:W3CDTF">2025-09-29T15:36:25Z</dcterms:modified>
</cp:coreProperties>
</file>