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9" r:id="rId4"/>
    <p:sldId id="260" r:id="rId5"/>
    <p:sldId id="261" r:id="rId6"/>
    <p:sldId id="269" r:id="rId7"/>
    <p:sldId id="263" r:id="rId8"/>
    <p:sldId id="264" r:id="rId9"/>
    <p:sldId id="265" r:id="rId10"/>
    <p:sldId id="266" r:id="rId11"/>
    <p:sldId id="267" r:id="rId12"/>
    <p:sldId id="268" r:id="rId13"/>
  </p:sldIdLst>
  <p:sldSz cx="12192000" cy="6858000"/>
  <p:notesSz cx="6858000" cy="9144000"/>
  <p:embeddedFontLst>
    <p:embeddedFont>
      <p:font typeface="Inter" panose="020B0604020202020204" charset="0"/>
      <p:regular r:id="rId15"/>
      <p:bold r:id="rId16"/>
    </p:embeddedFont>
    <p:embeddedFont>
      <p:font typeface="Inter Tigh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 id="{DC65D3C2-3A83-997F-7228-F18536CCBA7F}"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590"/>
  </p:normalViewPr>
  <p:slideViewPr>
    <p:cSldViewPr snapToGrid="0">
      <p:cViewPr varScale="1">
        <p:scale>
          <a:sx n="59" d="100"/>
          <a:sy n="59" d="100"/>
        </p:scale>
        <p:origin x="33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76788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sz="9000" dirty="0"/>
            </a:br>
            <a:endParaRPr sz="9000" dirty="0"/>
          </a:p>
          <a:p>
            <a:pPr marL="0" lvl="0" indent="0" algn="l" rtl="0">
              <a:lnSpc>
                <a:spcPct val="80000"/>
              </a:lnSpc>
              <a:spcBef>
                <a:spcPts val="0"/>
              </a:spcBef>
              <a:spcAft>
                <a:spcPts val="0"/>
              </a:spcAft>
              <a:buClr>
                <a:schemeClr val="dk1"/>
              </a:buClr>
              <a:buSzPts val="9000"/>
              <a:buFont typeface="Inter Tight"/>
              <a:buNone/>
            </a:pPr>
            <a:r>
              <a:rPr lang="fi-FI" sz="3600" b="1" dirty="0"/>
              <a:t>Sisu (tai tarkempi otsikko)</a:t>
            </a:r>
            <a:br>
              <a:rPr lang="fi-FI" sz="3600" b="1" dirty="0"/>
            </a:br>
            <a:endParaRPr sz="3600" b="1" dirty="0"/>
          </a:p>
          <a:p>
            <a:pPr marL="0" lvl="0" indent="0" algn="l" rtl="0">
              <a:lnSpc>
                <a:spcPct val="80000"/>
              </a:lnSpc>
              <a:spcBef>
                <a:spcPts val="0"/>
              </a:spcBef>
              <a:spcAft>
                <a:spcPts val="0"/>
              </a:spcAft>
              <a:buClr>
                <a:schemeClr val="dk1"/>
              </a:buClr>
              <a:buSzPts val="9000"/>
              <a:buFont typeface="Inter Tight"/>
              <a:buNone/>
            </a:pPr>
            <a:r>
              <a:rPr lang="fi-FI" sz="2400" dirty="0"/>
              <a:t>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b="1" dirty="0"/>
              <a:t>10	Keskustelun</a:t>
            </a:r>
            <a:r>
              <a:rPr lang="fi-FI" sz="1400" dirty="0"/>
              <a:t> </a:t>
            </a:r>
            <a:r>
              <a:rPr lang="fi-FI" sz="1400" b="1" dirty="0"/>
              <a:t>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aloittamaan.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Sisu</a:t>
            </a:r>
            <a:endParaRPr lang="fi-FI" sz="5700" b="1"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jakaminen ja jatko</a:t>
            </a:r>
            <a:endParaRPr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b="1" dirty="0"/>
              <a:t>5	Palaute, kiitos, lopetus</a:t>
            </a:r>
            <a:endParaRPr sz="1400" b="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tunnistetta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Sisu</a:t>
            </a:r>
            <a:endParaRPr lang="fi-FI" sz="5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Kansallisten dialogien ydinryhmän yhteydessä toimiva tiimi lukee tarkkaan kaikki kirjaukset ja tekee niiden pohjalta yhteenvedon, joka julkaistaan Kansallisten dialogien verkkosivuilla.</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Voit käyttää käsikirjoituksen ja ohjaamisen tukena myös keskustelun ohjauskortteja: </a:t>
            </a:r>
            <a:r>
              <a:rPr lang="fi-FI" sz="1600" u="sng" dirty="0">
                <a:solidFill>
                  <a:schemeClr val="hlink"/>
                </a:solidFill>
                <a:hlinkClick r:id="rId3"/>
              </a:rPr>
              <a:t>www.eratauko.fi/tyokalu/keskustelun-ohjauskortit/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ennakkoon, kuka kirjaa keskustelun. On tärkeää kirjata koko keskustelun kulku. Kirjurin ei tarvitse koostaa kirjauksista tiivistelmää vaan kirjata mahdollisimman tarkkaan, mitä keskustelussa sanottiin. Käsikirjoitus voi auttaa myös kirjuria valmistautumisessa.</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100" dirty="0"/>
              <a:t>Tervetuloa mukaan Kansalliseen dialogiin. Aiheemme on</a:t>
            </a:r>
            <a:r>
              <a:rPr lang="fi-FI" sz="1100" b="1" dirty="0"/>
              <a:t>: ”Sisu”</a:t>
            </a:r>
            <a:r>
              <a:rPr lang="fi-FI" sz="1100" dirty="0"/>
              <a:t> </a:t>
            </a:r>
            <a:r>
              <a:rPr lang="fi-FI" sz="1100" i="1" dirty="0"/>
              <a:t>Muokkaa tämä vastaamaan juuri teidän keskustelun otsikkoa.</a:t>
            </a:r>
            <a:r>
              <a:rPr lang="fi-FI" sz="1100" b="1" dirty="0"/>
              <a:t> </a:t>
            </a:r>
            <a:r>
              <a:rPr lang="fi-FI" sz="1100" dirty="0">
                <a:solidFill>
                  <a:schemeClr val="tx1"/>
                </a:solidFill>
              </a:rPr>
              <a:t>Aihepiiristä järjestetään lukuisia dialogeja ympäri Suomen. Syksyn Kansallisissa dialogeissa kootaan Suomessa asuvat ihmiset keskustelemaan sisun merkityksestä nykyhetkessä. Mitkä asiat vaativat meiltä sisukkuutta juuri nyt? Millaista sisua meiltä on löydyttävä, jotta pääsemme jälleen kohti parempaa huomista? Miten sisua synnytetään yhdessä?</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Olen </a:t>
            </a:r>
            <a:r>
              <a:rPr lang="fi-FI" sz="1100" b="1" dirty="0"/>
              <a:t>XX</a:t>
            </a:r>
            <a:r>
              <a:rPr lang="fi-FI" sz="1100" dirty="0"/>
              <a:t> ja toimin tänään dialogin ohjaajana. </a:t>
            </a:r>
            <a:r>
              <a:rPr lang="fi-FI" sz="1100" i="1" dirty="0"/>
              <a:t>Kerro, miten puheenvuoroja jaetaan.</a:t>
            </a:r>
            <a:r>
              <a:rPr lang="fi-FI" sz="1100" dirty="0"/>
              <a:t> Pyritään puhumaan omasta kokemuksesta ja kuuntelemaan rauhassa muiden kokemuksia aiheesta.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aikana voi olla erilaisia näkemyksiä aiheesta. Tämä sopii hyvin, sillä emme pyri yksimielisyyteen. Keskustelun lopuksi pohditaan, mitä olemme oppineet tai oivaltaneet dialogin aikana.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Keskustelussa ei tarvitse tehdä päätöksiä tai etsiä ratkaisuja, mutta sellaisia voi nousta esiin. Keskustelu käydään luottamuksellisesti. </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kirjurina toimii </a:t>
            </a:r>
            <a:r>
              <a:rPr lang="fi-FI" sz="1100" b="1" dirty="0"/>
              <a:t>XX</a:t>
            </a:r>
            <a:r>
              <a:rPr lang="fi-FI" sz="1100" dirty="0"/>
              <a:t>. Keskustelu kirjataan siten, ettei siinä käy ilmi keitä keskustelussa on ollut mukana. Kaikki kirjaukset kootaan yhteenvedoksi, joka julkaistaan Kansallisten dialogien sivuilla. Yhteenvedosta ei voi tunnistaa yksittäisiä keskustelijoita.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Käydään alkuun lyhyt esittelykierros. Voit esitellä itsesi pelkällä etunimellä ja kertomalla, miksi haluat osallistua tähän dialogiin</a:t>
            </a:r>
            <a:r>
              <a:rPr lang="fi-FI" sz="1100" b="1" dirty="0"/>
              <a:t>. </a:t>
            </a:r>
            <a:endParaRPr sz="11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Sisu</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Erätauon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26350" y="508435"/>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t>Lähdetään liikkeelle virittäytymällä aiheeseen seuraavan videon/musiikin/tekstin avulla. </a:t>
            </a:r>
          </a:p>
          <a:p>
            <a:pPr marL="0" indent="0">
              <a:lnSpc>
                <a:spcPct val="115000"/>
              </a:lnSpc>
              <a:spcBef>
                <a:spcPts val="0"/>
              </a:spcBef>
              <a:buSzPts val="1100"/>
              <a:buNone/>
            </a:pPr>
            <a:endParaRPr lang="fi-FI" sz="800" b="1" i="1" dirty="0"/>
          </a:p>
          <a:p>
            <a:pPr marL="0" indent="0">
              <a:lnSpc>
                <a:spcPct val="115000"/>
              </a:lnSpc>
              <a:spcBef>
                <a:spcPts val="0"/>
              </a:spcBef>
              <a:buSzPts val="1100"/>
              <a:buNone/>
            </a:pPr>
            <a:r>
              <a:rPr lang="fi-FI" sz="1300" i="1" dirty="0"/>
              <a:t>Voit käyttää virittäytymiseen esimerkiksi tätä tekstiä: </a:t>
            </a:r>
          </a:p>
          <a:p>
            <a:pPr marL="0" indent="0">
              <a:lnSpc>
                <a:spcPct val="115000"/>
              </a:lnSpc>
              <a:spcBef>
                <a:spcPts val="0"/>
              </a:spcBef>
              <a:buSzPts val="1100"/>
              <a:buNone/>
            </a:pPr>
            <a:r>
              <a:rPr lang="fi-FI" sz="1300" b="1" dirty="0"/>
              <a:t>Suomessa on uskottu ihmisten sisukkuuden vievän maatamme eteenpäin vaikeinakin aikoina. Nyt lukuisat uudet haasteet koettelevat sisuamme. Olemme kovilla talouden, turvallisuuden, ihmisten yhdenvertaisuuden, elinympäristön kestävyyden, kansallisen yhtenäisyyden ja tulevaisuususkon kanssa. Syksyn Kansallisissa dialogeissa kootaan Suomessa asuvat ihmiset keskustelemaan sisun merkityksestä nykyhetkessä.</a:t>
            </a:r>
          </a:p>
          <a:p>
            <a:pPr marL="0" indent="0">
              <a:lnSpc>
                <a:spcPct val="115000"/>
              </a:lnSpc>
              <a:spcBef>
                <a:spcPts val="0"/>
              </a:spcBef>
              <a:buSzPts val="1100"/>
              <a:buNone/>
            </a:pPr>
            <a:endParaRPr lang="fi-FI" sz="1300" b="1" dirty="0"/>
          </a:p>
          <a:p>
            <a:pPr marL="0" indent="0">
              <a:lnSpc>
                <a:spcPct val="115000"/>
              </a:lnSpc>
              <a:spcBef>
                <a:spcPts val="0"/>
              </a:spcBef>
              <a:buSzPts val="1100"/>
              <a:buNone/>
            </a:pPr>
            <a:r>
              <a:rPr lang="fi-FI" sz="1300" b="1" dirty="0"/>
              <a:t>Mitkä asiat vaativat meiltä sisukkuutta juuri nyt? Miten sisua synnytetään yhdessä? Millä tavoin sisukkuuteen voi sisältyä myös empatiaa, pyrkimystä oikeudenmukaisuuteen, huolenpitoa toisista ihmisistä ja luonnosta?</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300" i="1" dirty="0"/>
              <a:t>Voit käyttää jotakin ajankohtaista artikkelia, uutista, tutkimusta, kappaletta tai muuta aiheeseen liittyvää materiaalia, joka sopii osallistujaryhmällesi ja virittää keskustelun sen avulla. Tai voit muokata tekstiä siten, että se sopii osallistujaryhmälle.</a:t>
            </a: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Sisu</a:t>
            </a:r>
            <a:endParaRPr lang="fi-FI" sz="5700" b="1" dirty="0"/>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a:t>
            </a:r>
            <a:endParaRPr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muokata dialogin kysymyksiä siten, että ne sopivat paremmin osallistujaryhmälle.</a:t>
            </a:r>
            <a:endParaRPr sz="1400" i="1" dirty="0"/>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Virittäytymismateriaalin esittämisen jälkeen j</a:t>
            </a:r>
            <a:r>
              <a:rPr lang="fi-FI" sz="1400" i="1" dirty="0"/>
              <a:t>aa ryhmä pareihin. Kerro selkeästi, kuka on pari kenenkin kanssa. Jos ryhmässä on vain kolme henkilöä, voitte käsitellä ensimmäiset ajatukset koko ryhmän kesken. </a:t>
            </a:r>
            <a:r>
              <a:rPr lang="fi-FI" sz="1400" i="1" dirty="0">
                <a:highlight>
                  <a:srgbClr val="FFFFFF"/>
                </a:highlight>
              </a:rPr>
              <a:t>Voit aloittaa virittäytymisen ilman materiaalia suoraan pariporinalla. Valitse  vaihtoehtoisista kysymyksistä osallistujille paremmin sopiva tai muotoile itse juuri teille sopiva aloituskysymys.</a:t>
            </a: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Vaihtoehto 1 jos käytät alustusta: </a:t>
            </a:r>
            <a:r>
              <a:rPr lang="fi-FI" sz="1400" b="1" i="1" dirty="0">
                <a:highlight>
                  <a:srgbClr val="FFFFFF"/>
                </a:highlight>
              </a:rPr>
              <a:t> </a:t>
            </a:r>
            <a:r>
              <a:rPr lang="fi-FI" sz="1400" b="1" dirty="0">
                <a:solidFill>
                  <a:schemeClr val="tx1"/>
                </a:solidFill>
                <a:highlight>
                  <a:srgbClr val="FFFFFF"/>
                </a:highlight>
              </a:rPr>
              <a:t>Kertokaa parille jokin omakohtainen kokemus – ajatus, tunne, mielikuva - joka heräsi alustuksesta liittyen sisuun?</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Vaihtoehto 2 ilman alustusta: </a:t>
            </a:r>
            <a:r>
              <a:rPr lang="fi-FI" sz="1400" b="1" dirty="0">
                <a:solidFill>
                  <a:schemeClr val="tx1"/>
                </a:solidFill>
              </a:rPr>
              <a:t>Kertokaa parille </a:t>
            </a:r>
            <a:r>
              <a:rPr lang="fi-FI" sz="1400" b="1" dirty="0">
                <a:solidFill>
                  <a:schemeClr val="tx1"/>
                </a:solidFill>
                <a:highlight>
                  <a:srgbClr val="FFFFFF"/>
                </a:highlight>
              </a:rPr>
              <a:t>jokin viimeaikainen omakohtainen kokemus tai tilanne, joka jollain tavalla liittyy sisukkuuteen</a:t>
            </a:r>
            <a:r>
              <a:rPr lang="fi-FI" sz="1400" b="1" dirty="0">
                <a:solidFill>
                  <a:schemeClr val="tx1"/>
                </a:solidFill>
              </a:rPr>
              <a:t>?</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a:t>
            </a:r>
          </a:p>
          <a:p>
            <a:pPr marL="0" lvl="0" indent="0" algn="l" rtl="0">
              <a:lnSpc>
                <a:spcPct val="110000"/>
              </a:lnSpc>
              <a:spcBef>
                <a:spcPts val="0"/>
              </a:spcBef>
              <a:spcAft>
                <a:spcPts val="0"/>
              </a:spcAft>
              <a:buClr>
                <a:schemeClr val="dk1"/>
              </a:buClr>
              <a:buSzPts val="1600"/>
              <a:buNone/>
            </a:pPr>
            <a:r>
              <a:rPr lang="fi-FI" sz="1400" dirty="0"/>
              <a:t>… Nyt on aika lopettaa.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Sisu</a:t>
            </a:r>
            <a:endParaRPr lang="fi-FI" sz="5700" b="1" dirty="0"/>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 -  pariporina</a:t>
            </a:r>
            <a:endParaRPr sz="1800" b="1" dirty="0"/>
          </a:p>
        </p:txBody>
      </p:sp>
    </p:spTree>
    <p:extLst>
      <p:ext uri="{BB962C8B-B14F-4D97-AF65-F5344CB8AC3E}">
        <p14:creationId xmlns:p14="http://schemas.microsoft.com/office/powerpoint/2010/main" val="36597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-&gt; Tässä vaiheessa kannattaa kysyä jokaiselta osallistujalta jotakin ja siten viestiä, että jokaisen osallistuminen dialogiin on tärkeää. Jatkossa keskustelu voi olla vapaampaa</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Parien jälkeen jatkakaa keskustelua yhdessä: </a:t>
            </a:r>
            <a:r>
              <a:rPr lang="fi-FI" sz="1400"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Sisu? </a:t>
            </a:r>
            <a:endParaRPr lang="fi-FI" sz="5700" b="1"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fi-FI" sz="1400" dirty="0"/>
              <a:t>Yhteensä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fi-FI" sz="1400" i="1" dirty="0"/>
              <a:t>Muokkaa kysymykset kohderyhmällesi, alueellesi tai organisaatiollesi sopivaksi. Hyödynnä kysymyksen jälkeen tarvittaessa yksilömietintää tai pariporinaa.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fi-FI" sz="1400" i="1" dirty="0"/>
              <a:t>Siirtykää sopivassa vaiheessa käsittelemään sitä, millaiset asiat yhteiskunnassamme vaativat meiltä sisukkuutta.</a:t>
            </a:r>
          </a:p>
          <a:p>
            <a:pPr marL="0" lvl="0" indent="0" algn="l" rtl="0">
              <a:lnSpc>
                <a:spcPct val="100000"/>
              </a:lnSpc>
              <a:spcBef>
                <a:spcPts val="0"/>
              </a:spcBef>
              <a:spcAft>
                <a:spcPts val="0"/>
              </a:spcAft>
              <a:buClr>
                <a:schemeClr val="dk1"/>
              </a:buClr>
              <a:buSzPts val="1600"/>
              <a:buNone/>
            </a:pPr>
            <a:endParaRPr lang="fi-FI" sz="1400" dirty="0"/>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Mahdolliset lisäkysymykset:</a:t>
            </a:r>
          </a:p>
          <a:p>
            <a:pPr marL="0" indent="0">
              <a:lnSpc>
                <a:spcPct val="100000"/>
              </a:lnSpc>
              <a:spcBef>
                <a:spcPts val="0"/>
              </a:spcBef>
              <a:buSzPts val="1600"/>
              <a:buNone/>
            </a:pPr>
            <a:endParaRPr lang="fi-FI" sz="1400" b="1" i="1" dirty="0">
              <a:solidFill>
                <a:schemeClr val="tx1"/>
              </a:solidFill>
            </a:endParaRPr>
          </a:p>
          <a:p>
            <a:pPr marL="285750" indent="-285750">
              <a:lnSpc>
                <a:spcPct val="100000"/>
              </a:lnSpc>
              <a:spcBef>
                <a:spcPts val="0"/>
              </a:spcBef>
              <a:buSzPts val="1600"/>
            </a:pPr>
            <a:r>
              <a:rPr lang="fi-FI" sz="1400" b="1" dirty="0">
                <a:solidFill>
                  <a:schemeClr val="tx1"/>
                </a:solidFill>
              </a:rPr>
              <a:t>Mitkä asiat laajemmin yhteiskunnassamme vaativat nyt sisua?</a:t>
            </a:r>
          </a:p>
          <a:p>
            <a:pPr marL="285750" indent="-285750">
              <a:lnSpc>
                <a:spcPct val="100000"/>
              </a:lnSpc>
              <a:spcBef>
                <a:spcPts val="0"/>
              </a:spcBef>
              <a:buSzPts val="1600"/>
            </a:pPr>
            <a:r>
              <a:rPr lang="fi-FI" sz="1400" b="1" dirty="0">
                <a:solidFill>
                  <a:schemeClr val="tx1"/>
                </a:solidFill>
              </a:rPr>
              <a:t>Mitä me voimme yhdessä tehdä synnyttääksemme sisukkuutta?</a:t>
            </a:r>
          </a:p>
          <a:p>
            <a:pPr marL="285750" indent="-285750">
              <a:lnSpc>
                <a:spcPct val="100000"/>
              </a:lnSpc>
              <a:spcBef>
                <a:spcPts val="0"/>
              </a:spcBef>
              <a:buSzPts val="1600"/>
            </a:pPr>
            <a:r>
              <a:rPr lang="fi-FI" sz="1400" b="1" dirty="0">
                <a:solidFill>
                  <a:schemeClr val="tx1"/>
                </a:solidFill>
              </a:rPr>
              <a:t>Mitä voit itse tehdä? </a:t>
            </a:r>
          </a:p>
          <a:p>
            <a:pPr marL="0" indent="0">
              <a:lnSpc>
                <a:spcPct val="100000"/>
              </a:lnSpc>
              <a:spcBef>
                <a:spcPts val="0"/>
              </a:spcBef>
              <a:buSzPts val="1600"/>
              <a:buNone/>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285750" indent="-285750">
              <a:lnSpc>
                <a:spcPct val="100000"/>
              </a:lnSpc>
              <a:spcBef>
                <a:spcPts val="0"/>
              </a:spcBef>
              <a:buSzPts val="1600"/>
            </a:pPr>
            <a:endParaRPr lang="fi-FI" sz="1400" b="1" dirty="0">
              <a:solidFill>
                <a:schemeClr val="tx1"/>
              </a:solidFill>
            </a:endParaRPr>
          </a:p>
          <a:p>
            <a:pPr marL="457200" lvl="0" indent="0" algn="l" rtl="0">
              <a:lnSpc>
                <a:spcPct val="115000"/>
              </a:lnSpc>
              <a:spcBef>
                <a:spcPts val="1000"/>
              </a:spcBef>
              <a:spcAft>
                <a:spcPts val="0"/>
              </a:spcAft>
              <a:buNone/>
            </a:pPr>
            <a:r>
              <a:rPr lang="fi-FI" sz="1400" dirty="0">
                <a:highlight>
                  <a:srgbClr val="FFFFFF"/>
                </a:highlight>
              </a:rPr>
              <a:t>		                     65  min, sis. mahdollinen tauko</a:t>
            </a:r>
            <a:endParaRPr sz="1400"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Sisu </a:t>
            </a:r>
            <a:endParaRPr lang="fi-FI" sz="5700" b="1"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jatkuu</a:t>
            </a:r>
            <a:endParaRPr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Keskustelun anti: kirjoittaminen</a:t>
            </a:r>
            <a:endParaRPr sz="1400" b="1" dirty="0"/>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asioita,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kokonaisina lauseina muutama asia, tunne tai ajatus, joka on ollut sinulle merkittävää tässä keskustelussa. Keräämme nämä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kirjoittamistasi yksi, jonka haluat jakaa tässä muille.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Sisu</a:t>
            </a:r>
            <a:endParaRPr lang="fi-FI" sz="57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kirjoittaminen</a:t>
            </a:r>
            <a:endParaRPr sz="1800" b="1" dirty="0"/>
          </a:p>
        </p:txBody>
      </p:sp>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8111</TotalTime>
  <Words>1840</Words>
  <Application>Microsoft Office PowerPoint</Application>
  <PresentationFormat>Laajakuva</PresentationFormat>
  <Paragraphs>279</Paragraphs>
  <Slides>12</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Inter</vt:lpstr>
      <vt:lpstr>Inter Tight</vt:lpstr>
      <vt:lpstr>Arial</vt:lpstr>
      <vt:lpstr>Kansalliset Dialogit</vt:lpstr>
      <vt:lpstr>Kansalliset dialogit  Sisu (tai tarkempi otsikko)  Keskustelun käsikirjoitusluonnos Kesto 120 min </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keskustelun kulku. Kirjurin ei tarvitse koostaa kirjauksista tiivistelmää vaan kirjata mahdollisimman tarkkaan, mitä keskustelussa sanottiin. Käsikirjoitus voi auttaa myös kirjuria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Savinen Marianne (VM)</cp:lastModifiedBy>
  <cp:revision>152</cp:revision>
  <dcterms:modified xsi:type="dcterms:W3CDTF">2025-08-22T10:32:21Z</dcterms:modified>
</cp:coreProperties>
</file>