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5"/>
  </p:notesMasterIdLst>
  <p:sldIdLst>
    <p:sldId id="256" r:id="rId2"/>
    <p:sldId id="274" r:id="rId3"/>
    <p:sldId id="257" r:id="rId4"/>
    <p:sldId id="259" r:id="rId5"/>
    <p:sldId id="260" r:id="rId6"/>
    <p:sldId id="261" r:id="rId7"/>
    <p:sldId id="269" r:id="rId8"/>
    <p:sldId id="263" r:id="rId9"/>
    <p:sldId id="264" r:id="rId10"/>
    <p:sldId id="265" r:id="rId11"/>
    <p:sldId id="266" r:id="rId12"/>
    <p:sldId id="267" r:id="rId13"/>
    <p:sldId id="268" r:id="rId14"/>
  </p:sldIdLst>
  <p:sldSz cx="12192000" cy="6858000"/>
  <p:notesSz cx="6858000" cy="9144000"/>
  <p:embeddedFontLst>
    <p:embeddedFont>
      <p:font typeface="Inter" panose="020B0604020202020204" charset="0"/>
      <p:regular r:id="rId16"/>
      <p:bold r:id="rId17"/>
    </p:embeddedFont>
    <p:embeddedFont>
      <p:font typeface="Inter Tight"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8"/>
    <p:restoredTop sz="94648"/>
  </p:normalViewPr>
  <p:slideViewPr>
    <p:cSldViewPr snapToGrid="0">
      <p:cViewPr>
        <p:scale>
          <a:sx n="50" d="100"/>
          <a:sy n="50" d="100"/>
        </p:scale>
        <p:origin x="24"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8C9A0CFC-ADE6-E8E0-0325-9DC17B484751}"/>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AEF46B90-0871-CE09-66CD-30EE12BCA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988B75EC-2CCD-7DF2-E2FE-BFFB76C468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70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toimirasismiavastaan.f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ratauko.fi/tyokalu/keskustelun-ohjauskort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fi-FI" dirty="0"/>
              <a:t>Kansalliset dialogit</a:t>
            </a:r>
            <a:br>
              <a:rPr lang="fi-FI" sz="9000" dirty="0"/>
            </a:br>
            <a:endParaRPr sz="9000" dirty="0"/>
          </a:p>
          <a:p>
            <a:pPr marL="0" lvl="0" indent="0" algn="l" rtl="0">
              <a:lnSpc>
                <a:spcPct val="80000"/>
              </a:lnSpc>
              <a:spcBef>
                <a:spcPts val="0"/>
              </a:spcBef>
              <a:spcAft>
                <a:spcPts val="0"/>
              </a:spcAft>
              <a:buClr>
                <a:schemeClr val="dk1"/>
              </a:buClr>
              <a:buSzPts val="9000"/>
              <a:buFont typeface="Inter Tight"/>
              <a:buNone/>
            </a:pPr>
            <a:r>
              <a:rPr lang="fi-FI" sz="3600" b="1" dirty="0"/>
              <a:t>Mikä tuo meidät yhteen? (tai tarkempi otsikko)</a:t>
            </a:r>
            <a:endParaRPr sz="3600" b="1" dirty="0"/>
          </a:p>
          <a:p>
            <a:pPr marL="0" lvl="0" indent="0" algn="l" rtl="0">
              <a:lnSpc>
                <a:spcPct val="80000"/>
              </a:lnSpc>
              <a:spcBef>
                <a:spcPts val="0"/>
              </a:spcBef>
              <a:spcAft>
                <a:spcPts val="0"/>
              </a:spcAft>
              <a:buClr>
                <a:schemeClr val="dk1"/>
              </a:buClr>
              <a:buSzPts val="9000"/>
              <a:buFont typeface="Inter Tight"/>
              <a:buNone/>
            </a:pPr>
            <a:r>
              <a:rPr lang="fi-FI" sz="2400" dirty="0"/>
              <a:t>Keskustelun käsikirjoitusluonnos</a:t>
            </a:r>
            <a:endParaRPr sz="2400" dirty="0"/>
          </a:p>
          <a:p>
            <a:pPr marL="0" lvl="0" indent="0" algn="l" rtl="0">
              <a:lnSpc>
                <a:spcPct val="80000"/>
              </a:lnSpc>
              <a:spcBef>
                <a:spcPts val="0"/>
              </a:spcBef>
              <a:spcAft>
                <a:spcPts val="0"/>
              </a:spcAft>
              <a:buClr>
                <a:schemeClr val="dk1"/>
              </a:buClr>
              <a:buSzPts val="9000"/>
              <a:buFont typeface="Inter Tight"/>
              <a:buNone/>
            </a:pPr>
            <a:r>
              <a:rPr lang="fi-FI" sz="2400" dirty="0"/>
              <a:t>Kesto 120 min</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b="1" dirty="0"/>
              <a:t>5 	Keskustelun anti: kirjoittaminen</a:t>
            </a:r>
            <a:endParaRPr sz="1400" b="1" dirty="0"/>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Dialogi alkaa tulla päätökseensä. Haluan kuulla, mitä asioita, tunteita tai ajatuksia yhteinen keskustelustamme on synnyttänyt.</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Kirjoita omaan paperiisi kokonaisina lauseina muutama asia, tunne tai ajatus, joka on ollut sinulle merkittävää tässä keskustelussa. Keräämme nämä dialogin kirjauksen tueksi niin, ettei niistä voi tunnistaa yksittäisiä henkilöitä.</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Kirjoittamiseen on aikaa muutama minuutti. Valitse sen jälkeen kirjoittamistasi yksi, jonka haluat jakaa tässä muille.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49" name="Google Shape;349;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kirjoittaminen</a:t>
            </a:r>
            <a:endParaRPr sz="1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b="1" dirty="0"/>
              <a:t>10	Keskustelun</a:t>
            </a:r>
            <a:r>
              <a:rPr lang="fi-FI" sz="1400" dirty="0"/>
              <a:t> anti: jakaminen ja jatko</a:t>
            </a:r>
            <a:endParaRPr lang="fi-FI" sz="1400" b="1"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400" dirty="0"/>
              <a:t>Aloitetaan sinusta. Mikä on ollut merkittävää tässä keskustelussa?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 </a:t>
            </a:r>
            <a:r>
              <a:rPr lang="fi-FI" sz="1400" i="1" dirty="0"/>
              <a:t>Valitse aloittajaksi sellainen henkilö, joka on todennäköisesti valmis aloittamaan.</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Lopuksi haluan vielä kuulla teiltä, mistä aiheista olisi jatkossa hyvä keskustella Kansallisissa dialogeissa?</a:t>
            </a:r>
            <a:endParaRPr sz="1400" dirty="0"/>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 </a:t>
            </a:r>
            <a:r>
              <a:rPr lang="fi-FI" sz="1400" i="1" dirty="0"/>
              <a:t>Käy lyhyt keskustelu osallistujien kanssa siitä, mitkä aiheet heistä tuntuisivat jatkossa tärkeiltä</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endParaRPr lang="fi-FI" sz="1400" dirty="0"/>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8" name="Google Shape;358;p25"/>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jakaminen ja jatko</a:t>
            </a:r>
            <a:endParaRPr sz="1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b="1" dirty="0"/>
              <a:t>5	Palaute, kiitos, lopetus</a:t>
            </a:r>
            <a:endParaRPr sz="1400" b="1"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dirty="0"/>
              <a:t>Mikäli haluat, voit viestiä osallistumisestasi tähän keskusteluun esimerkiksi sosiaalisessa mediassa. Voit käyttää tunnistetta #</a:t>
            </a:r>
            <a:r>
              <a:rPr lang="fi-FI" sz="1400" dirty="0" err="1"/>
              <a:t>KansallisetDialogit</a:t>
            </a:r>
            <a:r>
              <a:rPr lang="fi-FI" sz="1400" dirty="0"/>
              <a:t>. </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Dialogi oli luottamuksellinen, joten älä kerro muiden sanomisia eteenpäin ilman lupaa. Voit jakaa omia ajatuksiasi sekä tunnelmiasi sekä yleisesti teemoja, joita keskustelussa nousi esiin.</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Kiitos keskustelusta! </a:t>
            </a:r>
          </a:p>
          <a:p>
            <a:pPr marL="0" lvl="0" indent="0" algn="l" rtl="0">
              <a:spcBef>
                <a:spcPts val="0"/>
              </a:spcBef>
              <a:spcAft>
                <a:spcPts val="0"/>
              </a:spcAft>
              <a:buClr>
                <a:schemeClr val="dk1"/>
              </a:buClr>
              <a:buSzPts val="1600"/>
              <a:buNone/>
            </a:pPr>
            <a:endParaRPr lang="fi-FI" sz="1400" dirty="0"/>
          </a:p>
          <a:p>
            <a:pPr marL="0" lvl="0" indent="0" algn="l" rtl="0">
              <a:spcBef>
                <a:spcPts val="0"/>
              </a:spcBef>
              <a:spcAft>
                <a:spcPts val="0"/>
              </a:spcAft>
              <a:buClr>
                <a:schemeClr val="dk1"/>
              </a:buClr>
              <a:buSzPts val="1600"/>
              <a:buNone/>
            </a:pPr>
            <a:r>
              <a:rPr lang="fi-FI" sz="1400" dirty="0"/>
              <a:t>				                 </a:t>
            </a:r>
            <a:r>
              <a:rPr lang="fi-FI" sz="1400" b="1" dirty="0"/>
              <a:t>5 min</a:t>
            </a:r>
            <a:endParaRPr sz="1400" b="1"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7" name="Google Shape;367;p26"/>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Kiitos ja lopetus</a:t>
            </a:r>
            <a:endParaRPr sz="18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i-FI" sz="1400" dirty="0"/>
              <a:t>Kansallisten dialogien ydinryhmä ottaa vastaan keskustelujen kirjaukset.</a:t>
            </a:r>
            <a:endParaRPr sz="1400" dirty="0"/>
          </a:p>
          <a:p>
            <a:pPr marL="0" lvl="0" indent="0" algn="l" rtl="0">
              <a:lnSpc>
                <a:spcPct val="100000"/>
              </a:lnSpc>
              <a:spcBef>
                <a:spcPts val="0"/>
              </a:spcBef>
              <a:spcAft>
                <a:spcPts val="0"/>
              </a:spcAft>
              <a:buClr>
                <a:schemeClr val="dk1"/>
              </a:buClr>
              <a:buSzPts val="1100"/>
              <a:buFont typeface="Arial"/>
              <a:buNone/>
            </a:pPr>
            <a:endParaRPr sz="1400" dirty="0"/>
          </a:p>
          <a:p>
            <a:pPr marL="0" lvl="0" indent="0" algn="l" rtl="0">
              <a:lnSpc>
                <a:spcPct val="100000"/>
              </a:lnSpc>
              <a:spcBef>
                <a:spcPts val="0"/>
              </a:spcBef>
              <a:spcAft>
                <a:spcPts val="0"/>
              </a:spcAft>
              <a:buClr>
                <a:schemeClr val="dk1"/>
              </a:buClr>
              <a:buSzPts val="1100"/>
              <a:buNone/>
            </a:pPr>
            <a:r>
              <a:rPr lang="fi-FI" sz="1400" dirty="0"/>
              <a:t>Kirjauksien toimittaminen yhteistä koontia varten lisää käytyjen keskustelujen vaikuttavuutta. Ne vaikuttavat kansallisen yhteenvedon sisältöön ja kaikkiin niihin toimijoihin, jotka hyödyntävät yhteenvetoa oman työnsä tueksi.</a:t>
            </a:r>
            <a:endParaRPr sz="1400" dirty="0"/>
          </a:p>
          <a:p>
            <a:pPr marL="0" lvl="0" indent="0" algn="l" rtl="0">
              <a:lnSpc>
                <a:spcPct val="100000"/>
              </a:lnSpc>
              <a:spcBef>
                <a:spcPts val="0"/>
              </a:spcBef>
              <a:spcAft>
                <a:spcPts val="0"/>
              </a:spcAft>
              <a:buClr>
                <a:schemeClr val="dk1"/>
              </a:buClr>
              <a:buSzPts val="1100"/>
              <a:buNone/>
            </a:pPr>
            <a:endParaRPr sz="1400" dirty="0"/>
          </a:p>
          <a:p>
            <a:pPr marL="0" lvl="0" indent="0" algn="l" rtl="0">
              <a:lnSpc>
                <a:spcPct val="100000"/>
              </a:lnSpc>
              <a:spcBef>
                <a:spcPts val="0"/>
              </a:spcBef>
              <a:spcAft>
                <a:spcPts val="0"/>
              </a:spcAft>
              <a:buClr>
                <a:schemeClr val="dk1"/>
              </a:buClr>
              <a:buSzPts val="1100"/>
              <a:buFont typeface="Arial"/>
              <a:buNone/>
            </a:pPr>
            <a:r>
              <a:rPr lang="fi-FI" sz="1400" dirty="0"/>
              <a:t>Kansallisten dialogien ydinryhmän yhteydessä toimiva tiimi lukee tarkkaan kaikki kirjaukset ja tekee niiden pohjalta yhteenvedon, joka julkaistaan Kansallisten dialogien verkkosivuilla.</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400" dirty="0"/>
              <a:t>Kiitos, että olet mukana Kansallisissa dialogeissa. Toivottavasti järjestämäsi keskustelu oli hyvä kokemus sinulle ja osallistujille. Kansallisten dialogien yhtenä tavoitteena on yhteiskunnan eri toimijoiden ja kansalaisten dialogiosaamisen kehittyminen. </a:t>
            </a:r>
            <a:endParaRPr sz="1400" dirty="0"/>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15000"/>
              </a:lnSpc>
              <a:spcBef>
                <a:spcPts val="0"/>
              </a:spcBef>
              <a:spcAft>
                <a:spcPts val="0"/>
              </a:spcAft>
              <a:buClr>
                <a:schemeClr val="dk1"/>
              </a:buClr>
              <a:buSzPts val="1100"/>
              <a:buFont typeface="Arial"/>
              <a:buNone/>
            </a:pPr>
            <a:r>
              <a:rPr lang="fi-FI" sz="1400" dirty="0"/>
              <a:t>Dialogi on mahdollisuus syventää ymmärrystä, oppia rakentavan keskustelun taitoja, pysähtyä kuuntelemaan muiden kokemuksia ja päästä kertomaan omia, epävalmiitakin ajatuksia muille.</a:t>
            </a:r>
            <a:endParaRPr sz="1400"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Miten eteenpäin?</a:t>
            </a:r>
            <a:endParaRPr sz="5700" b="1" dirty="0"/>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Järjestäjälle:</a:t>
            </a:r>
            <a:endParaRPr sz="1800" b="1" dirty="0"/>
          </a:p>
          <a:p>
            <a:pPr marL="0" lvl="0" indent="0" algn="l" rtl="0">
              <a:lnSpc>
                <a:spcPct val="90000"/>
              </a:lnSpc>
              <a:spcBef>
                <a:spcPts val="0"/>
              </a:spcBef>
              <a:spcAft>
                <a:spcPts val="0"/>
              </a:spcAft>
              <a:buClr>
                <a:schemeClr val="dk1"/>
              </a:buClr>
              <a:buSzPts val="5000"/>
              <a:buNone/>
            </a:pPr>
            <a:endParaRPr sz="1800" b="1" dirty="0"/>
          </a:p>
          <a:p>
            <a:pPr marL="0" lvl="0" indent="0" algn="l" rtl="0">
              <a:lnSpc>
                <a:spcPct val="90000"/>
              </a:lnSpc>
              <a:spcBef>
                <a:spcPts val="0"/>
              </a:spcBef>
              <a:spcAft>
                <a:spcPts val="0"/>
              </a:spcAft>
              <a:buClr>
                <a:schemeClr val="dk1"/>
              </a:buClr>
              <a:buSzPts val="5000"/>
              <a:buNone/>
            </a:pPr>
            <a:r>
              <a:rPr lang="fi-FI" sz="1600" b="1" dirty="0"/>
              <a:t>Kiitos kun järjestit dialogin!</a:t>
            </a:r>
            <a:endParaRPr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788893" y="457201"/>
            <a:ext cx="10614213" cy="5279570"/>
          </a:xfrm>
        </p:spPr>
        <p:txBody>
          <a:bodyPr/>
          <a:lstStyle/>
          <a:p>
            <a:r>
              <a:rPr lang="fi-FI" sz="4400" dirty="0"/>
              <a:t>Järjestämällä tämän dialogin tuet rasisminvastaista työtä. </a:t>
            </a:r>
            <a:br>
              <a:rPr lang="fi-FI" sz="4400" dirty="0"/>
            </a:br>
            <a:br>
              <a:rPr lang="fi-FI" sz="4400" dirty="0"/>
            </a:br>
            <a:r>
              <a:rPr lang="fi-FI" sz="4400" dirty="0"/>
              <a:t>Lisätietoa rasismin vastaisesta kampanjasta:</a:t>
            </a:r>
            <a:br>
              <a:rPr lang="fi-FI" sz="4400" dirty="0"/>
            </a:br>
            <a:r>
              <a:rPr lang="fi-FI" sz="4400" dirty="0">
                <a:hlinkClick r:id="rId2"/>
              </a:rPr>
              <a:t>https://toimirasismiavastaan.fi/</a:t>
            </a:r>
            <a:r>
              <a:rPr lang="fi-FI" sz="4400" dirty="0"/>
              <a:t> </a:t>
            </a:r>
            <a:br>
              <a:rPr lang="fi-FI" sz="4400" dirty="0"/>
            </a:br>
            <a:br>
              <a:rPr lang="fi-FI" sz="4400" dirty="0"/>
            </a:br>
            <a:r>
              <a:rPr lang="fi-FI" sz="4400" dirty="0"/>
              <a:t>Dialogien tuloksia hyödynnetään Kansallisten dialogien yhteenvetoon ”Mikä tuo meidät yhteen?”.</a:t>
            </a:r>
          </a:p>
        </p:txBody>
      </p:sp>
    </p:spTree>
    <p:extLst>
      <p:ext uri="{BB962C8B-B14F-4D97-AF65-F5344CB8AC3E}">
        <p14:creationId xmlns:p14="http://schemas.microsoft.com/office/powerpoint/2010/main" val="31844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fi-FI" sz="2400" b="1" dirty="0"/>
              <a:t>Ohjeita käsikirjoituksen käyttämiseen</a:t>
            </a:r>
            <a:endParaRPr sz="2400" b="1" dirty="0"/>
          </a:p>
          <a:p>
            <a:pPr marL="0" lvl="0" indent="0" algn="l" rtl="0">
              <a:lnSpc>
                <a:spcPct val="80000"/>
              </a:lnSpc>
              <a:spcBef>
                <a:spcPts val="0"/>
              </a:spcBef>
              <a:spcAft>
                <a:spcPts val="0"/>
              </a:spcAft>
              <a:buClr>
                <a:schemeClr val="dk1"/>
              </a:buClr>
              <a:buSzPts val="7000"/>
              <a:buFont typeface="Inter Tight"/>
              <a:buNone/>
            </a:pPr>
            <a:endParaRPr sz="2400" dirty="0"/>
          </a:p>
          <a:p>
            <a:pPr marL="457200" lvl="0" indent="-330200" algn="l" rtl="0">
              <a:lnSpc>
                <a:spcPct val="100000"/>
              </a:lnSpc>
              <a:spcBef>
                <a:spcPts val="0"/>
              </a:spcBef>
              <a:spcAft>
                <a:spcPts val="0"/>
              </a:spcAft>
              <a:buSzPts val="1600"/>
              <a:buChar char="●"/>
            </a:pPr>
            <a:r>
              <a:rPr lang="fi-FI" sz="1600" dirty="0"/>
              <a:t>Suunnittele dialogi ennakkoon käsikirjoituksen pohjalta. </a:t>
            </a:r>
            <a:endParaRPr sz="1600" dirty="0"/>
          </a:p>
          <a:p>
            <a:pPr marL="457200" lvl="0" indent="-330200" algn="l" rtl="0">
              <a:lnSpc>
                <a:spcPct val="100000"/>
              </a:lnSpc>
              <a:spcBef>
                <a:spcPts val="1000"/>
              </a:spcBef>
              <a:spcAft>
                <a:spcPts val="0"/>
              </a:spcAft>
              <a:buSzPts val="1600"/>
              <a:buChar char="●"/>
            </a:pPr>
            <a:r>
              <a:rPr lang="fi-FI" sz="1600" dirty="0"/>
              <a:t>Voit käyttää käsikirjoituksen ja ohjaamisen tukena myös keskustelun ohjauskortteja: </a:t>
            </a:r>
            <a:r>
              <a:rPr lang="fi-FI" sz="1600" u="sng" dirty="0">
                <a:solidFill>
                  <a:schemeClr val="hlink"/>
                </a:solidFill>
                <a:hlinkClick r:id="rId3"/>
              </a:rPr>
              <a:t>www.eratauko.fi/tyokalu/keskustelun-ohjauskortit/</a:t>
            </a:r>
            <a:r>
              <a:rPr lang="fi-FI" sz="1600" dirty="0"/>
              <a:t> </a:t>
            </a:r>
            <a:endParaRPr sz="1600" dirty="0"/>
          </a:p>
          <a:p>
            <a:pPr marL="457200" lvl="0" indent="-330200" algn="l" rtl="0">
              <a:lnSpc>
                <a:spcPct val="100000"/>
              </a:lnSpc>
              <a:spcBef>
                <a:spcPts val="1000"/>
              </a:spcBef>
              <a:spcAft>
                <a:spcPts val="0"/>
              </a:spcAft>
              <a:buSzPts val="1600"/>
              <a:buChar char="●"/>
            </a:pPr>
            <a:r>
              <a:rPr lang="fi-FI" sz="1600" dirty="0"/>
              <a:t>Käsikirjoitus on dialogin ohjaamisen tueksi, sitä ei tarvitse jakaa keskustelijoille. Käsikirjoitus kannattaa tulostaa itselle muokkauksen jälkeen. </a:t>
            </a:r>
            <a:endParaRPr sz="1600" dirty="0"/>
          </a:p>
          <a:p>
            <a:pPr marL="457200" lvl="0" indent="-330200" algn="l" rtl="0">
              <a:lnSpc>
                <a:spcPct val="100000"/>
              </a:lnSpc>
              <a:spcBef>
                <a:spcPts val="1000"/>
              </a:spcBef>
              <a:spcAft>
                <a:spcPts val="0"/>
              </a:spcAft>
              <a:buSzPts val="1600"/>
              <a:buChar char="●"/>
            </a:pPr>
            <a:r>
              <a:rPr lang="fi-FI" sz="1600" dirty="0"/>
              <a:t>Käsikirjoituksen sanoitukset ovat esimerkkisanoituksia. Muokkaa ne keskustelun aiheeseen, kohderyhmään ja suuhusi sopiviksi.</a:t>
            </a:r>
            <a:endParaRPr sz="1600" dirty="0"/>
          </a:p>
          <a:p>
            <a:pPr marL="457200" lvl="0" indent="-330200" algn="l" rtl="0">
              <a:lnSpc>
                <a:spcPct val="100000"/>
              </a:lnSpc>
              <a:spcBef>
                <a:spcPts val="1000"/>
              </a:spcBef>
              <a:spcAft>
                <a:spcPts val="0"/>
              </a:spcAft>
              <a:buSzPts val="1600"/>
              <a:buChar char="●"/>
            </a:pPr>
            <a:r>
              <a:rPr lang="fi-FI" sz="1600" dirty="0"/>
              <a:t>Kellonajat ovat suuntaa-antavia. Niiden on tarkoitus antaa käsitys siitä, minkä verran aikaa kuhunkin vaiheeseen kannattaa suurin piirtein käyttää. Kellonaikoja ei tarvitse noudattaa täsmällisesti aloitusta ja lopetusta lukuun ottamatta.  </a:t>
            </a:r>
            <a:endParaRPr sz="1600" dirty="0"/>
          </a:p>
          <a:p>
            <a:pPr marL="457200" lvl="0" indent="-330200" algn="l" rtl="0">
              <a:lnSpc>
                <a:spcPct val="100000"/>
              </a:lnSpc>
              <a:spcBef>
                <a:spcPts val="1000"/>
              </a:spcBef>
              <a:spcAft>
                <a:spcPts val="0"/>
              </a:spcAft>
              <a:buSzPts val="1600"/>
              <a:buChar char="●"/>
            </a:pPr>
            <a:r>
              <a:rPr lang="fi-FI" sz="1600" dirty="0"/>
              <a:t>Voit hyödyntää omaa ryhmänohjauksen osaamistasi ja käyttää tarpeen mukaan hyväksi havaittuja keinoja keskustelun ja keskustelijoiden tukemiseksi.</a:t>
            </a:r>
            <a:endParaRPr sz="1600" dirty="0"/>
          </a:p>
          <a:p>
            <a:pPr marL="457200" lvl="0" indent="-330200" algn="l" rtl="0">
              <a:lnSpc>
                <a:spcPct val="100000"/>
              </a:lnSpc>
              <a:spcBef>
                <a:spcPts val="1000"/>
              </a:spcBef>
              <a:spcAft>
                <a:spcPts val="1000"/>
              </a:spcAft>
              <a:buSzPts val="1600"/>
              <a:buChar char="●"/>
            </a:pPr>
            <a:r>
              <a:rPr lang="fi-FI" sz="1600" dirty="0"/>
              <a:t>Sovi ennakkoon, kuka kirjaa keskustelun. On tärkeää kirjata koko keskustelun kulku. Kirjurin ei tarvitse koostaa kirjauksista tiivistelmää vaan kirjata mahdollisimman tarkkaan, mitä keskustelussa sanottiin. Käsikirjoitus voi auttaa myös kirjuria valmistautumisessa.</a:t>
            </a:r>
            <a:endParaRP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LUKUOHJE: </a:t>
            </a:r>
            <a:endParaRPr sz="1500" dirty="0"/>
          </a:p>
          <a:p>
            <a:pPr marL="0" lvl="0" indent="0" algn="l" rtl="0">
              <a:lnSpc>
                <a:spcPct val="110000"/>
              </a:lnSpc>
              <a:spcBef>
                <a:spcPts val="0"/>
              </a:spcBef>
              <a:spcAft>
                <a:spcPts val="0"/>
              </a:spcAft>
              <a:buClr>
                <a:schemeClr val="dk1"/>
              </a:buClr>
              <a:buSzPts val="1600"/>
              <a:buNone/>
            </a:pPr>
            <a:r>
              <a:rPr lang="fi-FI" sz="1500" dirty="0"/>
              <a:t>Oikealla sanoitus- ja ohjausvinkkejä ohjaajalle:</a:t>
            </a:r>
            <a:endParaRPr sz="1500" dirty="0"/>
          </a:p>
          <a:p>
            <a:pPr marL="0" lvl="0" indent="0" algn="l" rtl="0">
              <a:lnSpc>
                <a:spcPct val="110000"/>
              </a:lnSpc>
              <a:spcBef>
                <a:spcPts val="0"/>
              </a:spcBef>
              <a:spcAft>
                <a:spcPts val="0"/>
              </a:spcAft>
              <a:buClr>
                <a:schemeClr val="dk1"/>
              </a:buClr>
              <a:buSzPts val="1600"/>
              <a:buNone/>
            </a:pPr>
            <a:r>
              <a:rPr lang="fi-FI" sz="1500" dirty="0"/>
              <a:t>Perusfontti - sano esimerkiksi näin</a:t>
            </a:r>
            <a:endParaRPr sz="1500" dirty="0"/>
          </a:p>
          <a:p>
            <a:pPr marL="0" lvl="0" indent="0" algn="l" rtl="0">
              <a:lnSpc>
                <a:spcPct val="110000"/>
              </a:lnSpc>
              <a:spcBef>
                <a:spcPts val="0"/>
              </a:spcBef>
              <a:spcAft>
                <a:spcPts val="0"/>
              </a:spcAft>
              <a:buClr>
                <a:schemeClr val="dk1"/>
              </a:buClr>
              <a:buSzPts val="1600"/>
              <a:buNone/>
            </a:pPr>
            <a:r>
              <a:rPr lang="fi-FI" sz="1500" i="1" dirty="0"/>
              <a:t>Kursivoitu fontti - ohjaajalle apua keskusteluun</a:t>
            </a:r>
            <a:endParaRPr sz="1500" i="1" dirty="0"/>
          </a:p>
          <a:p>
            <a:pPr marL="0" lvl="0" indent="0" algn="l" rtl="0">
              <a:lnSpc>
                <a:spcPct val="110000"/>
              </a:lnSpc>
              <a:spcBef>
                <a:spcPts val="0"/>
              </a:spcBef>
              <a:spcAft>
                <a:spcPts val="0"/>
              </a:spcAft>
              <a:buClr>
                <a:schemeClr val="dk1"/>
              </a:buClr>
              <a:buSzPts val="1600"/>
              <a:buNone/>
            </a:pPr>
            <a:r>
              <a:rPr lang="fi-FI" sz="1500" b="1" dirty="0"/>
              <a:t>L</a:t>
            </a:r>
            <a:r>
              <a:rPr lang="fi-FI" sz="1500" b="1" dirty="0">
                <a:solidFill>
                  <a:srgbClr val="000000"/>
                </a:solidFill>
              </a:rPr>
              <a:t>ihavoitu: Muuta tarpeen mukaan</a:t>
            </a:r>
            <a:endParaRPr sz="1500" b="1" dirty="0">
              <a:solidFill>
                <a:srgbClr val="000000"/>
              </a:solidFill>
            </a:endParaRP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sz="1500" dirty="0"/>
              <a:t>Min	Osio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endParaRPr sz="1400" dirty="0"/>
          </a:p>
          <a:p>
            <a:pPr marL="0" lvl="0" indent="0" algn="l" rtl="0">
              <a:lnSpc>
                <a:spcPct val="110000"/>
              </a:lnSpc>
              <a:spcBef>
                <a:spcPts val="0"/>
              </a:spcBef>
              <a:spcAft>
                <a:spcPts val="0"/>
              </a:spcAft>
              <a:buClr>
                <a:schemeClr val="dk1"/>
              </a:buClr>
              <a:buSzPts val="1600"/>
              <a:buNone/>
            </a:pPr>
            <a:r>
              <a:rPr lang="fi-FI" sz="1400" dirty="0"/>
              <a:t>10	Keskustelun anti: jakaminen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526350" y="793700"/>
            <a:ext cx="5246550" cy="5217356"/>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100" dirty="0"/>
              <a:t>Tervetuloa mukaan Kansalliseen dialogiin. Aiheemme on</a:t>
            </a:r>
            <a:r>
              <a:rPr lang="fi-FI" sz="1100" b="1" dirty="0"/>
              <a:t>: ”Mikä tuo meidät yhteen?”</a:t>
            </a:r>
            <a:r>
              <a:rPr lang="fi-FI" sz="1100" dirty="0"/>
              <a:t> </a:t>
            </a:r>
            <a:r>
              <a:rPr lang="fi-FI" sz="1100" i="1" dirty="0"/>
              <a:t>Muokkaa tämä vastaamaan juuri teidän keskustelun otsikkoa.</a:t>
            </a:r>
            <a:r>
              <a:rPr lang="fi-FI" sz="1100" b="1" dirty="0"/>
              <a:t> </a:t>
            </a:r>
            <a:r>
              <a:rPr lang="fi-FI" sz="1100" dirty="0">
                <a:solidFill>
                  <a:schemeClr val="tx1"/>
                </a:solidFill>
              </a:rPr>
              <a:t>Aihepiiristä järjestetään lukuisia dialogeja ympäri Suomen. Tavoitteena on ymmärtää paremmin Suomessa asuvien ihmisten kokemuksia siitä millaiset asiat, paikat, toimijat ja tekemisen tavat voivat tuoda meitä yhteen nyt ja tulevaisuudessa? </a:t>
            </a:r>
          </a:p>
          <a:p>
            <a:pPr marL="0" indent="0">
              <a:spcBef>
                <a:spcPts val="0"/>
              </a:spcBef>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Olen </a:t>
            </a:r>
            <a:r>
              <a:rPr lang="fi-FI" sz="1100" b="1" dirty="0"/>
              <a:t>XX</a:t>
            </a:r>
            <a:r>
              <a:rPr lang="fi-FI" sz="1100" dirty="0"/>
              <a:t> ja toimin tänään dialogin ohjaajana. </a:t>
            </a:r>
            <a:r>
              <a:rPr lang="fi-FI" sz="1100" i="1" dirty="0"/>
              <a:t>Kerro, miten puheenvuoroja jaetaan.</a:t>
            </a:r>
            <a:r>
              <a:rPr lang="fi-FI" sz="1100" dirty="0"/>
              <a:t> Pyritään puhumaan omasta kokemuksesta ja kuuntelemaan rauhassa muiden kokemuksia aiheesta.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Dialogin aikana voi olla erilaisia näkemyksiä aiheesta. Tämä sopii hyvin, sillä emme pyri yksimielisyyteen. Keskustelun lopuksi pohditaan, mitä olemme oppineet tai oivaltaneet dialogin aikana.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Keskustelussa ei tarvitse tehdä päätöksiä tai etsiä ratkaisuja, mutta sellaisia voi nousta esiin. Keskustelu käydään luottamuksellisesti. </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Dialogin kirjurina toimii </a:t>
            </a:r>
            <a:r>
              <a:rPr lang="fi-FI" sz="1100" b="1" dirty="0"/>
              <a:t>XX</a:t>
            </a:r>
            <a:r>
              <a:rPr lang="fi-FI" sz="1100" dirty="0"/>
              <a:t>. Keskustelu kirjataan siten, ettei siinä käy ilmi keitä keskustelussa on ollut mukana. Kaikki kirjaukset kootaan yhteenvedoksi, joka julkaistaan Kansallisten dialogien sivuilla. Yhteenvedosta ei voi tunnistaa yksittäisiä keskustelijoita.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Käydään alkuun lyhyt esittelykierros. Voit esitellä itsesi pelkällä etunimellä ja kertomalla, miksi haluat osallistua tähän dialogiin</a:t>
            </a:r>
            <a:r>
              <a:rPr lang="fi-FI" sz="1100" b="1" dirty="0"/>
              <a:t>. </a:t>
            </a:r>
            <a:endParaRPr sz="1100" b="1" dirty="0"/>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r>
              <a:rPr lang="fi-FI" sz="1100" b="1" dirty="0"/>
              <a:t>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295" name="Google Shape;295;p18"/>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sz="5700" b="1" dirty="0"/>
          </a:p>
        </p:txBody>
      </p:sp>
      <p:sp>
        <p:nvSpPr>
          <p:cNvPr id="296" name="Google Shape;296;p18"/>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Aloitus</a:t>
            </a:r>
            <a:endParaRPr sz="18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1. </a:t>
            </a:r>
            <a:r>
              <a:rPr lang="fi-FI" b="1" dirty="0"/>
              <a:t>Kuuntele</a:t>
            </a:r>
            <a:r>
              <a:rPr lang="fi-FI" dirty="0"/>
              <a:t> toisia, älä keskeytä tai käynnistä sivukeskusteluja.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2. </a:t>
            </a:r>
            <a:r>
              <a:rPr lang="fi-FI" b="1" dirty="0"/>
              <a:t>Liity</a:t>
            </a:r>
            <a:r>
              <a:rPr lang="fi-FI" dirty="0"/>
              <a:t> toisten puheeseen ja käytä arkikieltä.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3. </a:t>
            </a:r>
            <a:r>
              <a:rPr lang="fi-FI" b="1" dirty="0"/>
              <a:t>Kerro</a:t>
            </a:r>
            <a:r>
              <a:rPr lang="fi-FI" dirty="0"/>
              <a:t> omasta kokemuksesta.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4. </a:t>
            </a:r>
            <a:r>
              <a:rPr lang="fi-FI" b="1" dirty="0"/>
              <a:t>Puhuttele</a:t>
            </a:r>
            <a:r>
              <a:rPr lang="fi-FI" dirty="0"/>
              <a:t> muita suoraan ja kysy heidän näkemyksiään.</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5. </a:t>
            </a:r>
            <a:r>
              <a:rPr lang="fi-FI" b="1" dirty="0"/>
              <a:t>Ole läsnä ja kunnioita </a:t>
            </a:r>
            <a:r>
              <a:rPr lang="fi-FI" dirty="0"/>
              <a:t>toisia sekä luottamuksen ilmapiiriä.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6. </a:t>
            </a:r>
            <a:r>
              <a:rPr lang="fi-FI" b="1" dirty="0"/>
              <a:t>Etsi ja kokoa.</a:t>
            </a:r>
            <a:r>
              <a:rPr lang="fi-FI" dirty="0"/>
              <a:t> Työstä rohkeasti esiin tulevia ristiriitoja ja etsi piiloon jääneitä asioita.</a:t>
            </a:r>
            <a:endParaRPr dirty="0"/>
          </a:p>
        </p:txBody>
      </p:sp>
      <p:sp>
        <p:nvSpPr>
          <p:cNvPr id="303" name="Google Shape;303;p19"/>
          <p:cNvSpPr txBox="1">
            <a:spLocks noGrp="1"/>
          </p:cNvSpPr>
          <p:nvPr>
            <p:ph type="body" idx="2"/>
          </p:nvPr>
        </p:nvSpPr>
        <p:spPr>
          <a:xfrm>
            <a:off x="6662250" y="228600"/>
            <a:ext cx="5081400" cy="582005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fi-FI" sz="1200" dirty="0"/>
              <a:t>Keskustelussa käytetään Erätauon rakentavan keskustelun pelisääntöjä. Käydään ne vielä lyhyesti läpi.</a:t>
            </a:r>
            <a:endParaRPr sz="1200" dirty="0"/>
          </a:p>
          <a:p>
            <a:pPr marL="0" lvl="0" indent="0" algn="l" rtl="0">
              <a:spcBef>
                <a:spcPts val="1000"/>
              </a:spcBef>
              <a:spcAft>
                <a:spcPts val="0"/>
              </a:spcAft>
              <a:buNone/>
            </a:pPr>
            <a:r>
              <a:rPr lang="fi-FI" sz="1200" i="1" dirty="0"/>
              <a:t>Ohjaaja käy läpi kuusi pelisääntöä, jotka löytyvät vasemmalta.</a:t>
            </a:r>
            <a:r>
              <a:rPr lang="fi-FI" sz="1200" dirty="0"/>
              <a:t> </a:t>
            </a:r>
            <a:endParaRPr sz="1200" dirty="0"/>
          </a:p>
          <a:p>
            <a:pPr marL="0" lvl="0" indent="0" algn="l" rtl="0">
              <a:spcBef>
                <a:spcPts val="1000"/>
              </a:spcBef>
              <a:spcAft>
                <a:spcPts val="0"/>
              </a:spcAft>
              <a:buNone/>
            </a:pPr>
            <a:r>
              <a:rPr lang="fi-FI" sz="1100" dirty="0"/>
              <a:t>1. Jokaisella on mahdollisuus rauhassa kertoa omista kokemuksistaan ja näkemyksistään. On tärkeää, että ei keskeytetä toisiamme eikä aloiteta sivukeskusteluja.</a:t>
            </a:r>
            <a:endParaRPr sz="1100" dirty="0"/>
          </a:p>
          <a:p>
            <a:pPr marL="0" lvl="0" indent="0" algn="l" rtl="0">
              <a:spcBef>
                <a:spcPts val="1000"/>
              </a:spcBef>
              <a:spcAft>
                <a:spcPts val="0"/>
              </a:spcAft>
              <a:buNone/>
            </a:pPr>
            <a:r>
              <a:rPr lang="fi-FI" sz="1100" dirty="0"/>
              <a:t>2. Pyritään liittymään toisten puheeseen. Käytetään arkikieltä ja vältetään erikoistermejä. </a:t>
            </a:r>
            <a:endParaRPr sz="1100" dirty="0"/>
          </a:p>
          <a:p>
            <a:pPr marL="0" lvl="0" indent="0" algn="l" rtl="0">
              <a:spcBef>
                <a:spcPts val="1000"/>
              </a:spcBef>
              <a:spcAft>
                <a:spcPts val="0"/>
              </a:spcAft>
              <a:buNone/>
            </a:pPr>
            <a:r>
              <a:rPr lang="fi-FI" sz="1100" dirty="0"/>
              <a:t>3. Jaetaan omia kokemuksiamme eli aiheeseen liittyviä ajatuksia, havaintoja, tunteita, muistoja ja kuvitelmia. </a:t>
            </a:r>
            <a:endParaRPr sz="1100" dirty="0"/>
          </a:p>
          <a:p>
            <a:pPr marL="0" lvl="0" indent="0" algn="l" rtl="0">
              <a:spcBef>
                <a:spcPts val="1000"/>
              </a:spcBef>
              <a:spcAft>
                <a:spcPts val="0"/>
              </a:spcAft>
              <a:buNone/>
            </a:pPr>
            <a:r>
              <a:rPr lang="fi-FI" sz="1100" dirty="0"/>
              <a:t>4. Voit puhutella muita suoraan ja kysyä kysymyksiä. </a:t>
            </a:r>
            <a:endParaRPr sz="1100" dirty="0"/>
          </a:p>
          <a:p>
            <a:pPr marL="0" lvl="0" indent="0" algn="l" rtl="0">
              <a:spcBef>
                <a:spcPts val="1000"/>
              </a:spcBef>
              <a:spcAft>
                <a:spcPts val="0"/>
              </a:spcAft>
              <a:buNone/>
            </a:pPr>
            <a:r>
              <a:rPr lang="fi-FI" sz="1100" dirty="0"/>
              <a:t>5. Keskitytään tähän hetkeen. Ei katsota keskustelun aikana puhelinta tai läppäriä. Keskustelemme tänään myös luottamuksellisesti. Voit kertoa, että olet ollut mukana tässä keskustelussa, mutta kerro toisten puheenvuorojen sisällöistä vain heidän luvallaan. Puhutaan kunnioittavasti toisista ihmisistä, vaikka olisimmekin eri mieltä heidän kanssaan. </a:t>
            </a:r>
          </a:p>
          <a:p>
            <a:pPr marL="0" lvl="0" indent="0" algn="l" rtl="0">
              <a:spcBef>
                <a:spcPts val="1000"/>
              </a:spcBef>
              <a:spcAft>
                <a:spcPts val="0"/>
              </a:spcAft>
              <a:buNone/>
            </a:pPr>
            <a:r>
              <a:rPr lang="fi-FI" sz="1100" dirty="0"/>
              <a:t>6. Dialogin on tarkoitus olla tilanne, jossa voidaan myös tutkia esiin nousevia ristiriitoja. Asioista ei tarvitse olla samaa mieltä. Eri näkökulmat rikastuttavat keskustelua ja auttavat meitä ymmärtämään paremmin dialogin aihetta. </a:t>
            </a:r>
            <a:endParaRPr sz="1100" dirty="0"/>
          </a:p>
          <a:p>
            <a:pPr marL="0" lvl="0" indent="0" algn="l" rtl="0">
              <a:spcBef>
                <a:spcPts val="1000"/>
              </a:spcBef>
              <a:spcAft>
                <a:spcPts val="0"/>
              </a:spcAft>
              <a:buNone/>
            </a:pPr>
            <a:r>
              <a:rPr lang="fi-FI" sz="1100" dirty="0"/>
              <a:t>Voimmeko sitoutua yhdessä näihin pelisääntöihin? </a:t>
            </a:r>
            <a:endParaRPr sz="1100" dirty="0"/>
          </a:p>
          <a:p>
            <a:pPr marL="0" lvl="0" indent="0" algn="l" rtl="0">
              <a:spcBef>
                <a:spcPts val="1000"/>
              </a:spcBef>
              <a:spcAft>
                <a:spcPts val="0"/>
              </a:spcAft>
              <a:buNone/>
            </a:pPr>
            <a:r>
              <a:rPr lang="fi-FI" sz="1100" dirty="0"/>
              <a:t>Hyvä, jatketaan!</a:t>
            </a:r>
            <a:endParaRPr sz="1100" dirty="0"/>
          </a:p>
          <a:p>
            <a:pPr marL="0" lvl="0" indent="0" algn="r" rtl="0">
              <a:spcBef>
                <a:spcPts val="1000"/>
              </a:spcBef>
              <a:spcAft>
                <a:spcPts val="0"/>
              </a:spcAft>
              <a:buNone/>
            </a:pPr>
            <a:r>
              <a:rPr lang="fi-FI" sz="1100" b="1" dirty="0"/>
              <a:t>5 min</a:t>
            </a:r>
            <a:endParaRPr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Rakentavan keskustelun pelisäännöt</a:t>
            </a:r>
            <a:endParaRPr sz="20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b="1" dirty="0"/>
              <a:t>Lähdetään liikkeelle virittäytymällä aiheeseen seuraavan videon/musiikin/tekstin avulla. </a:t>
            </a:r>
          </a:p>
          <a:p>
            <a:pPr marL="0" indent="0">
              <a:lnSpc>
                <a:spcPct val="115000"/>
              </a:lnSpc>
              <a:spcBef>
                <a:spcPts val="0"/>
              </a:spcBef>
              <a:buSzPts val="1100"/>
              <a:buNone/>
            </a:pPr>
            <a:endParaRPr lang="fi-FI" sz="1400" b="1" i="1" dirty="0"/>
          </a:p>
          <a:p>
            <a:pPr marL="0" indent="0">
              <a:lnSpc>
                <a:spcPct val="115000"/>
              </a:lnSpc>
              <a:spcBef>
                <a:spcPts val="0"/>
              </a:spcBef>
              <a:buSzPts val="1100"/>
              <a:buNone/>
            </a:pPr>
            <a:r>
              <a:rPr lang="fi-FI" sz="1400" i="1" dirty="0"/>
              <a:t>Voit käyttää virittäytymiseen esimerkiksi tätä tekstiä: </a:t>
            </a:r>
          </a:p>
          <a:p>
            <a:pPr marL="0" indent="0">
              <a:lnSpc>
                <a:spcPct val="115000"/>
              </a:lnSpc>
              <a:spcBef>
                <a:spcPts val="0"/>
              </a:spcBef>
              <a:buSzPts val="1100"/>
              <a:buNone/>
            </a:pPr>
            <a:r>
              <a:rPr lang="fi-FI" sz="1400" b="1" dirty="0"/>
              <a:t>Aiemmissa Kansallisissa dialogeissa on toistuvasti noussut esiin ihmisten havainnot yhteiskunnan jakolinjojen syvenemisestä. Vaikuttaa siltä, että eri ihmisryhmien on vaikeaa löytää yhdistäviä tekijöitä ja tapoja, joilla kohdata toisensa. Eri sukupolvet, eri kulttuurit, erot ammateissa ja toimeentulossa, erot kaupunkien ja maaseudun välillä, ristiriidat vähemmistöjen ja enemmistöjen välillä sekä eri suuntiin vetävät poliittiset ideologiat ovat vaarassa </a:t>
            </a:r>
            <a:r>
              <a:rPr lang="fi-FI" sz="1400" b="1" dirty="0" err="1"/>
              <a:t>erkaannuttaa</a:t>
            </a:r>
            <a:r>
              <a:rPr lang="fi-FI" sz="1400" b="1" dirty="0"/>
              <a:t> meitä toisistamme. </a:t>
            </a:r>
          </a:p>
          <a:p>
            <a:pPr marL="0" indent="0">
              <a:lnSpc>
                <a:spcPct val="115000"/>
              </a:lnSpc>
              <a:spcBef>
                <a:spcPts val="0"/>
              </a:spcBef>
              <a:buSzPts val="1100"/>
              <a:buNone/>
            </a:pPr>
            <a:endParaRPr lang="fi-FI" sz="1400" b="1" dirty="0"/>
          </a:p>
          <a:p>
            <a:pPr marL="0" indent="0">
              <a:lnSpc>
                <a:spcPct val="115000"/>
              </a:lnSpc>
              <a:spcBef>
                <a:spcPts val="0"/>
              </a:spcBef>
              <a:buSzPts val="1100"/>
              <a:buNone/>
            </a:pPr>
            <a:r>
              <a:rPr lang="fi-FI" sz="1400" i="1" dirty="0"/>
              <a:t>Voit käyttää jotakin ajankohtaista artikkelia, uutista, tutkimusta, kappaletta tai muuta aiheeseen liittyvää materiaalia, joka sopii osallistujaryhmällesi ja virittää keskustelun sen avulla. Tai voit muokata tekstiä siten, että se sopii osallistujaryhmälle.</a:t>
            </a:r>
          </a:p>
          <a:p>
            <a:pPr marL="0" indent="0">
              <a:lnSpc>
                <a:spcPct val="115000"/>
              </a:lnSpc>
              <a:spcBef>
                <a:spcPts val="0"/>
              </a:spcBef>
              <a:buSzPts val="1100"/>
              <a:buNone/>
            </a:pPr>
            <a:endParaRPr lang="fi-FI" sz="1400" b="1" dirty="0"/>
          </a:p>
          <a:p>
            <a:pPr marL="0" lvl="0" indent="0" algn="l" rtl="0">
              <a:lnSpc>
                <a:spcPct val="115000"/>
              </a:lnSpc>
              <a:spcBef>
                <a:spcPts val="0"/>
              </a:spcBef>
              <a:spcAft>
                <a:spcPts val="0"/>
              </a:spcAft>
              <a:buClr>
                <a:schemeClr val="dk1"/>
              </a:buClr>
              <a:buSzPts val="1100"/>
              <a:buFont typeface="Arial"/>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b="1" dirty="0"/>
              <a:t>					2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14" name="Google Shape;314;p20"/>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Keskusteluun virittäytyminen</a:t>
            </a:r>
            <a:endParaRPr sz="1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C89BB47C-907A-E08D-0C8E-9E130F6A3888}"/>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4BC0B882-530A-DB77-EC80-1668EFA0047A}"/>
              </a:ext>
            </a:extLst>
          </p:cNvPr>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i="1" dirty="0"/>
              <a:t>Voit muokata dialogin kysymyksiä siten, että ne sopivat paremmin osallistujaryhmälle.</a:t>
            </a:r>
            <a:endParaRPr sz="1400" i="1" dirty="0"/>
          </a:p>
        </p:txBody>
      </p:sp>
      <p:sp>
        <p:nvSpPr>
          <p:cNvPr id="312" name="Google Shape;312;p20">
            <a:extLst>
              <a:ext uri="{FF2B5EF4-FFF2-40B4-BE49-F238E27FC236}">
                <a16:creationId xmlns:a16="http://schemas.microsoft.com/office/drawing/2014/main" id="{15232024-3821-8AB9-7C76-C36B09E707DE}"/>
              </a:ext>
            </a:extLst>
          </p:cNvPr>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i="1" dirty="0">
                <a:highlight>
                  <a:srgbClr val="FFFFFF"/>
                </a:highlight>
              </a:rPr>
              <a:t>Virittäytymismateriaalin esittämisen jälkeen j</a:t>
            </a:r>
            <a:r>
              <a:rPr lang="fi-FI" sz="1400" i="1" dirty="0"/>
              <a:t>aa ryhmä pareihin. Kerro selkeästi, kuka on pari kenenkin kanssa. Jos ryhmässä on vain kolme henkilöä, voitte käsitellä ensimmäiset ajatukset koko ryhmän kesken. </a:t>
            </a:r>
            <a:r>
              <a:rPr lang="fi-FI" sz="1400" i="1" dirty="0">
                <a:highlight>
                  <a:srgbClr val="FFFFFF"/>
                </a:highlight>
              </a:rPr>
              <a:t>Voit aloittaa virittäytymisen ilman materiaalia suoraan pariporinalla. Valitse  vaihtoehtoisista kysymyksistä osallistujille paremmin sopiva tai muotoile itse juuri teille sopiva aloituskysymys.</a:t>
            </a:r>
            <a:endParaRPr lang="fi-FI" sz="1400" b="1" dirty="0"/>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indent="0">
              <a:lnSpc>
                <a:spcPct val="115000"/>
              </a:lnSpc>
              <a:spcBef>
                <a:spcPts val="0"/>
              </a:spcBef>
              <a:buSzPts val="1100"/>
              <a:buNone/>
            </a:pPr>
            <a:r>
              <a:rPr lang="fi-FI" sz="1400" i="1" dirty="0"/>
              <a:t>Vaihtoehto 1: </a:t>
            </a:r>
            <a:r>
              <a:rPr lang="fi-FI" sz="1400" b="1" dirty="0"/>
              <a:t>Kertokaa parillenne: Mitä viimeaikaisia kokemuksia sinulla on siitä, millaiset asiat vievät meitä erilleen?</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fi-FI" sz="1400" i="1" dirty="0"/>
              <a:t>Vaihtoehto 2: </a:t>
            </a:r>
            <a:r>
              <a:rPr lang="fi-FI" sz="1400" b="1" dirty="0"/>
              <a:t>Kertokaa parillenne: Mitä viimeaikaisia kokemuksia sinulla on siitä, millaiset asiat ovat yhdistäneet meitä? </a:t>
            </a:r>
            <a:endParaRPr lang="fi-FI" sz="1400" dirty="0"/>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fi-FI" sz="1400" dirty="0"/>
              <a:t>Pitäkää huoli, että molemmat pääsevät ääneen.</a:t>
            </a: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fi-FI" sz="1400" b="1" dirty="0">
              <a:solidFill>
                <a:srgbClr val="FF0000"/>
              </a:solidFill>
            </a:endParaRPr>
          </a:p>
          <a:p>
            <a:pPr marL="0" lvl="0" indent="0" algn="l" rtl="0">
              <a:lnSpc>
                <a:spcPct val="110000"/>
              </a:lnSpc>
              <a:spcBef>
                <a:spcPts val="0"/>
              </a:spcBef>
              <a:spcAft>
                <a:spcPts val="0"/>
              </a:spcAft>
              <a:buClr>
                <a:schemeClr val="dk1"/>
              </a:buClr>
              <a:buSzPts val="1600"/>
              <a:buNone/>
            </a:pPr>
            <a:r>
              <a:rPr lang="fi-FI" sz="1400" dirty="0"/>
              <a:t>Tähän on aikaa kolme minuuttia. Voitte aloittaa…</a:t>
            </a:r>
          </a:p>
          <a:p>
            <a:pPr marL="0" lvl="0" indent="0" algn="l" rtl="0">
              <a:lnSpc>
                <a:spcPct val="110000"/>
              </a:lnSpc>
              <a:spcBef>
                <a:spcPts val="0"/>
              </a:spcBef>
              <a:spcAft>
                <a:spcPts val="0"/>
              </a:spcAft>
              <a:buClr>
                <a:schemeClr val="dk1"/>
              </a:buClr>
              <a:buSzPts val="1600"/>
              <a:buNone/>
            </a:pPr>
            <a:r>
              <a:rPr lang="fi-FI" sz="1400" dirty="0"/>
              <a:t>… Nyt on aika lopettaa.		                </a:t>
            </a:r>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r>
              <a:rPr lang="fi-FI" sz="1400" b="1" dirty="0"/>
              <a:t>					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a:extLst>
              <a:ext uri="{FF2B5EF4-FFF2-40B4-BE49-F238E27FC236}">
                <a16:creationId xmlns:a16="http://schemas.microsoft.com/office/drawing/2014/main" id="{BAFDB09B-1550-F83F-187A-CEE7DE137AEB}"/>
              </a:ext>
            </a:extLst>
          </p:cNvPr>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14" name="Google Shape;314;p20">
            <a:extLst>
              <a:ext uri="{FF2B5EF4-FFF2-40B4-BE49-F238E27FC236}">
                <a16:creationId xmlns:a16="http://schemas.microsoft.com/office/drawing/2014/main" id="{3AFCC91A-87B5-A212-9028-8E46E8189532}"/>
              </a:ext>
            </a:extLst>
          </p:cNvPr>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Keskusteluun virittäytyminen -  pariporina</a:t>
            </a:r>
            <a:endParaRPr sz="1800" b="1" dirty="0"/>
          </a:p>
        </p:txBody>
      </p:sp>
    </p:spTree>
    <p:extLst>
      <p:ext uri="{BB962C8B-B14F-4D97-AF65-F5344CB8AC3E}">
        <p14:creationId xmlns:p14="http://schemas.microsoft.com/office/powerpoint/2010/main" val="365975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Kertokaa lyhyesti, mistä juttelitte parin kanssa ja mitä ajatuksia heräsi. </a:t>
            </a:r>
          </a:p>
          <a:p>
            <a:pPr marL="0" lvl="0" indent="0" algn="l" rtl="0">
              <a:lnSpc>
                <a:spcPct val="110000"/>
              </a:lnSpc>
              <a:spcBef>
                <a:spcPts val="0"/>
              </a:spcBef>
              <a:spcAft>
                <a:spcPts val="0"/>
              </a:spcAft>
              <a:buClr>
                <a:schemeClr val="dk1"/>
              </a:buClr>
              <a:buSzPts val="1600"/>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dirty="0"/>
              <a:t>Kuka aloittaa ja kertoo siitä, mistä puhuitte?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b="1" i="1" dirty="0"/>
              <a:t>Mitä muita kokemuksia nousi esiin? </a:t>
            </a:r>
            <a:endParaRPr sz="1400" b="1" i="1" dirty="0"/>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fi-FI" sz="1400" i="1" dirty="0"/>
              <a:t>-&gt; Tässä vaiheessa kannattaa kysyä jokaiselta osallistujalta jotakin ja siten viestiä, että jokaisen osallistuminen dialogiin on tärkeää. Jatkossa keskustelu voi olla vapaampaa</a:t>
            </a:r>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fi-FI" sz="1400" i="1" dirty="0"/>
              <a:t>Parien jälkeen jatkakaa keskustelua yhdessä: </a:t>
            </a:r>
            <a:r>
              <a:rPr lang="fi-FI" sz="1400" dirty="0"/>
              <a:t>Nyt kun olette kuunnelleet toisianne, millaisia ajatuksia/tuntemuksia, mahdollisia kysymyksiä on herännyt? </a:t>
            </a:r>
          </a:p>
          <a:p>
            <a:pPr marL="0" lvl="0" indent="0" algn="l" rtl="0">
              <a:lnSpc>
                <a:spcPct val="110000"/>
              </a:lnSpc>
              <a:spcBef>
                <a:spcPts val="0"/>
              </a:spcBef>
              <a:spcAft>
                <a:spcPts val="0"/>
              </a:spcAft>
              <a:buClr>
                <a:schemeClr val="dk1"/>
              </a:buClr>
              <a:buSzPts val="1600"/>
              <a:buNone/>
            </a:pPr>
            <a:endParaRPr sz="1400" i="1" dirty="0"/>
          </a:p>
          <a:p>
            <a:pPr marL="0" lvl="0" indent="0" algn="l" rtl="0">
              <a:lnSpc>
                <a:spcPct val="110000"/>
              </a:lnSpc>
              <a:spcBef>
                <a:spcPts val="0"/>
              </a:spcBef>
              <a:spcAft>
                <a:spcPts val="0"/>
              </a:spcAft>
              <a:buClr>
                <a:schemeClr val="dk1"/>
              </a:buClr>
              <a:buSzPts val="1600"/>
              <a:buNone/>
            </a:pPr>
            <a:r>
              <a:rPr lang="fi-FI" sz="1400" dirty="0"/>
              <a:t>Nostitte esiin ainakin seuraavia asioita: </a:t>
            </a:r>
            <a:r>
              <a:rPr lang="fi-FI" sz="1400" i="1" dirty="0"/>
              <a:t>kokoa joitakin esiin nousseita teemoja</a:t>
            </a:r>
            <a:endParaRPr sz="1400" i="1" dirty="0"/>
          </a:p>
          <a:p>
            <a:pPr marL="0" lvl="0" indent="0" algn="l" rtl="0">
              <a:lnSpc>
                <a:spcPct val="110000"/>
              </a:lnSpc>
              <a:spcBef>
                <a:spcPts val="0"/>
              </a:spcBef>
              <a:spcAft>
                <a:spcPts val="0"/>
              </a:spcAft>
              <a:buClr>
                <a:schemeClr val="dk1"/>
              </a:buClr>
              <a:buSzPts val="1600"/>
              <a:buNone/>
            </a:pPr>
            <a:endParaRPr sz="1400" i="1" dirty="0"/>
          </a:p>
          <a:p>
            <a:pPr marL="0" lvl="0" indent="0" algn="r" rtl="0">
              <a:lnSpc>
                <a:spcPct val="110000"/>
              </a:lnSpc>
              <a:spcBef>
                <a:spcPts val="0"/>
              </a:spcBef>
              <a:spcAft>
                <a:spcPts val="0"/>
              </a:spcAft>
              <a:buClr>
                <a:schemeClr val="dk1"/>
              </a:buClr>
              <a:buSzPts val="1600"/>
              <a:buNone/>
            </a:pPr>
            <a:r>
              <a:rPr lang="fi-FI" sz="1300" b="1" dirty="0"/>
              <a:t>15 min</a:t>
            </a: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1" name="Google Shape;331;p22"/>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a:t>
            </a:r>
            <a:endParaRPr sz="1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8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700" dirty="0"/>
          </a:p>
          <a:p>
            <a:pPr marL="0" indent="0">
              <a:lnSpc>
                <a:spcPct val="100000"/>
              </a:lnSpc>
              <a:spcBef>
                <a:spcPts val="0"/>
              </a:spcBef>
              <a:buSzPts val="1600"/>
              <a:buNone/>
            </a:pPr>
            <a:r>
              <a:rPr lang="fi-FI" sz="1400" dirty="0"/>
              <a:t>Yhteensä 120 min</a:t>
            </a:r>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r>
              <a:rPr lang="fi-FI" sz="1400" i="1" dirty="0"/>
              <a:t>Muokkaa kysymykset kohderyhmällesi, alueellesi tai organisaatiollesi sopivaksi. Hyödynnä kysymyksen jälkeen tarvittaessa yksilömietintää tai pariporinaa.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5000"/>
              </a:lnSpc>
              <a:spcBef>
                <a:spcPts val="0"/>
              </a:spcBef>
              <a:spcAft>
                <a:spcPts val="0"/>
              </a:spcAft>
              <a:buClr>
                <a:schemeClr val="dk1"/>
              </a:buClr>
              <a:buSzPts val="1100"/>
              <a:buFont typeface="Arial"/>
              <a:buNone/>
            </a:pPr>
            <a:endParaRPr lang="fi-FI" sz="1400" dirty="0">
              <a:highlight>
                <a:srgbClr val="FFFFFF"/>
              </a:highlight>
              <a:cs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fi-FI"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fi-FI" sz="1100" i="1" dirty="0">
                <a:highlight>
                  <a:srgbClr val="FFFFFF"/>
                </a:highlight>
                <a:latin typeface="Arial"/>
                <a:ea typeface="Arial"/>
                <a:cs typeface="Arial"/>
                <a:sym typeface="Arial"/>
              </a:rPr>
              <a:t>´</a:t>
            </a:r>
            <a:endParaRPr sz="1100" i="1" dirty="0">
              <a:highlight>
                <a:srgbClr val="FFFFFF"/>
              </a:highlight>
              <a:latin typeface="Arial"/>
              <a:ea typeface="Arial"/>
              <a:cs typeface="Arial"/>
              <a:sym typeface="Arial"/>
            </a:endParaRPr>
          </a:p>
        </p:txBody>
      </p:sp>
      <p:sp>
        <p:nvSpPr>
          <p:cNvPr id="339" name="Google Shape;339;p23"/>
          <p:cNvSpPr txBox="1">
            <a:spLocks noGrp="1"/>
          </p:cNvSpPr>
          <p:nvPr>
            <p:ph type="body" idx="2"/>
          </p:nvPr>
        </p:nvSpPr>
        <p:spPr>
          <a:xfrm>
            <a:off x="6259290" y="597944"/>
            <a:ext cx="5823853" cy="526043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400" i="1" dirty="0"/>
              <a:t>Pyri tarttumaan niihin aiheisiin, jotka nousevat esiin keskustelussa. Muotoile niiden pohjalta lisäkysymyksiä. Keskustelun on hyvä antaa edetä omalla painollaan ja välttää sen muuttumista haastatteluksi</a:t>
            </a:r>
            <a:r>
              <a:rPr lang="fi-FI" sz="1400" dirty="0"/>
              <a:t>. </a:t>
            </a:r>
          </a:p>
          <a:p>
            <a:pPr marL="0" lvl="0" indent="0" algn="l" rtl="0">
              <a:lnSpc>
                <a:spcPct val="100000"/>
              </a:lnSpc>
              <a:spcBef>
                <a:spcPts val="0"/>
              </a:spcBef>
              <a:spcAft>
                <a:spcPts val="0"/>
              </a:spcAft>
              <a:buClr>
                <a:schemeClr val="dk1"/>
              </a:buClr>
              <a:buSzPts val="1600"/>
              <a:buNone/>
            </a:pPr>
            <a:endParaRPr lang="fi-FI" sz="1400" i="1" dirty="0"/>
          </a:p>
          <a:p>
            <a:pPr marL="0" lvl="0" indent="0" algn="l" rtl="0">
              <a:lnSpc>
                <a:spcPct val="100000"/>
              </a:lnSpc>
              <a:spcBef>
                <a:spcPts val="0"/>
              </a:spcBef>
              <a:spcAft>
                <a:spcPts val="0"/>
              </a:spcAft>
              <a:buClr>
                <a:schemeClr val="dk1"/>
              </a:buClr>
              <a:buSzPts val="1600"/>
              <a:buNone/>
            </a:pPr>
            <a:r>
              <a:rPr lang="fi-FI" sz="1400" i="1" dirty="0"/>
              <a:t>Siirtykää sopivassa vaiheessa käsittelemään sitä, mikä tuo meidät </a:t>
            </a:r>
            <a:r>
              <a:rPr lang="fi-FI" sz="1400" i="1" dirty="0" err="1"/>
              <a:t>yhteen.Tai</a:t>
            </a:r>
            <a:r>
              <a:rPr lang="fi-FI" sz="1400" i="1" dirty="0"/>
              <a:t> jos valitsitte pariporinaan vaihtoehdon kaksi, niin siirtykää käsittelemään sitä, mikä vie meitä erilleen. Pidä huoli, että ehditte käsitellä yhteen tuovia asioita suurimman osan ajasta.</a:t>
            </a:r>
          </a:p>
          <a:p>
            <a:pPr marL="0" lvl="0" indent="0" algn="l" rtl="0">
              <a:lnSpc>
                <a:spcPct val="100000"/>
              </a:lnSpc>
              <a:spcBef>
                <a:spcPts val="0"/>
              </a:spcBef>
              <a:spcAft>
                <a:spcPts val="0"/>
              </a:spcAft>
              <a:buClr>
                <a:schemeClr val="dk1"/>
              </a:buClr>
              <a:buSzPts val="1600"/>
              <a:buNone/>
            </a:pPr>
            <a:endParaRPr lang="fi-FI" sz="1400" dirty="0"/>
          </a:p>
          <a:p>
            <a:pPr marL="0" indent="0">
              <a:lnSpc>
                <a:spcPct val="100000"/>
              </a:lnSpc>
              <a:spcBef>
                <a:spcPts val="0"/>
              </a:spcBef>
              <a:buSzPts val="1600"/>
              <a:buNone/>
            </a:pPr>
            <a:r>
              <a:rPr lang="fi-FI" sz="1400" i="1" dirty="0"/>
              <a:t>Vaihtoehto 1: </a:t>
            </a:r>
            <a:r>
              <a:rPr lang="fi-FI" sz="1400" b="1" dirty="0"/>
              <a:t>Nyt kun olemme saaneet esiin meitä etäännyttäviä asioita, niin siirrytään keskustelemaan siitä, mikä tuo meitä yhteen?</a:t>
            </a:r>
          </a:p>
          <a:p>
            <a:pPr marL="0" indent="0">
              <a:lnSpc>
                <a:spcPct val="100000"/>
              </a:lnSpc>
              <a:spcBef>
                <a:spcPts val="0"/>
              </a:spcBef>
              <a:buSzPts val="1600"/>
              <a:buNone/>
            </a:pPr>
            <a:endParaRPr lang="fi-FI" sz="1400" b="1" dirty="0"/>
          </a:p>
          <a:p>
            <a:pPr marL="0" indent="0">
              <a:lnSpc>
                <a:spcPct val="100000"/>
              </a:lnSpc>
              <a:spcBef>
                <a:spcPts val="0"/>
              </a:spcBef>
              <a:buSzPts val="1600"/>
              <a:buNone/>
            </a:pPr>
            <a:r>
              <a:rPr lang="fi-FI" sz="1400" i="1" dirty="0"/>
              <a:t>Vaihtoehto 2: </a:t>
            </a:r>
            <a:r>
              <a:rPr lang="fi-FI" sz="1400" b="1" dirty="0"/>
              <a:t>Nyt kun olemme saaneet esiin meitä yhdistäviä asioita, niin siirrytään keskustelemaan siitä, mitkä asiat vievät meitä erilleen?</a:t>
            </a:r>
          </a:p>
          <a:p>
            <a:pPr marL="0" indent="0">
              <a:lnSpc>
                <a:spcPct val="100000"/>
              </a:lnSpc>
              <a:spcBef>
                <a:spcPts val="0"/>
              </a:spcBef>
              <a:buSzPts val="1600"/>
              <a:buNone/>
            </a:pPr>
            <a:endParaRPr lang="fi-FI" sz="1400" b="1" i="1" dirty="0"/>
          </a:p>
          <a:p>
            <a:pPr marL="0" indent="0">
              <a:lnSpc>
                <a:spcPct val="100000"/>
              </a:lnSpc>
              <a:spcBef>
                <a:spcPts val="0"/>
              </a:spcBef>
              <a:buSzPts val="1600"/>
              <a:buNone/>
            </a:pPr>
            <a:r>
              <a:rPr lang="fi-FI" sz="1400" i="1" dirty="0"/>
              <a:t>Voit kysyä myös: </a:t>
            </a:r>
          </a:p>
          <a:p>
            <a:pPr marL="0" indent="0">
              <a:lnSpc>
                <a:spcPct val="100000"/>
              </a:lnSpc>
              <a:spcBef>
                <a:spcPts val="0"/>
              </a:spcBef>
              <a:buSzPts val="1600"/>
              <a:buNone/>
            </a:pPr>
            <a:r>
              <a:rPr lang="fi-FI" sz="1400" b="1" dirty="0"/>
              <a:t>Mitä me voimme tehdä edistääksemme ihmisten yhteen tulemista/ yhteenkuuluvuutta?</a:t>
            </a:r>
          </a:p>
          <a:p>
            <a:pPr marL="0" indent="0">
              <a:lnSpc>
                <a:spcPct val="100000"/>
              </a:lnSpc>
              <a:spcBef>
                <a:spcPts val="0"/>
              </a:spcBef>
              <a:buSzPts val="1600"/>
              <a:buNone/>
            </a:pPr>
            <a:r>
              <a:rPr lang="fi-FI" sz="1400" b="1" dirty="0"/>
              <a:t>Miten torjuisimme sitä, että ihmiset etääntyvät toisistaan?</a:t>
            </a:r>
          </a:p>
          <a:p>
            <a:pPr marL="0" indent="0">
              <a:lnSpc>
                <a:spcPct val="100000"/>
              </a:lnSpc>
              <a:spcBef>
                <a:spcPts val="0"/>
              </a:spcBef>
              <a:buSzPts val="1600"/>
              <a:buNone/>
            </a:pPr>
            <a:r>
              <a:rPr lang="fi-FI" sz="1400" b="1" dirty="0"/>
              <a:t>Miten rasismia voisi torjua käytännön teoilla? </a:t>
            </a:r>
          </a:p>
          <a:p>
            <a:pPr marL="0" indent="0">
              <a:lnSpc>
                <a:spcPct val="100000"/>
              </a:lnSpc>
              <a:spcBef>
                <a:spcPts val="0"/>
              </a:spcBef>
              <a:buSzPts val="1600"/>
              <a:buNone/>
            </a:pPr>
            <a:r>
              <a:rPr lang="fi-FI" sz="1400" b="1" dirty="0"/>
              <a:t>Onko julkisella hallinnolla/ kunnilla/ hyvinvointialueilla/ kouluilla tai oppilaitoksilla/ yrityksillä/ meidän yhteisöllä rooli tuoda ihmisiä yhteen?</a:t>
            </a:r>
          </a:p>
          <a:p>
            <a:pPr marL="457200" lvl="0" indent="0" algn="l" rtl="0">
              <a:lnSpc>
                <a:spcPct val="100000"/>
              </a:lnSpc>
              <a:spcBef>
                <a:spcPts val="0"/>
              </a:spcBef>
              <a:spcAft>
                <a:spcPts val="0"/>
              </a:spcAft>
              <a:buNone/>
            </a:pPr>
            <a:endParaRPr lang="fi-FI" sz="1400" dirty="0"/>
          </a:p>
          <a:p>
            <a:pPr marL="457200" lvl="0" indent="0" algn="l" rtl="0">
              <a:lnSpc>
                <a:spcPct val="100000"/>
              </a:lnSpc>
              <a:spcBef>
                <a:spcPts val="0"/>
              </a:spcBef>
              <a:spcAft>
                <a:spcPts val="0"/>
              </a:spcAft>
              <a:buNone/>
            </a:pPr>
            <a:r>
              <a:rPr lang="fi-FI" sz="1400" dirty="0"/>
              <a:t>		                     </a:t>
            </a:r>
            <a:r>
              <a:rPr lang="fi-FI" sz="1400" b="1" dirty="0"/>
              <a:t>65  min, sis. mahdollinen tauko</a:t>
            </a:r>
            <a:endParaRPr sz="1400" b="1" dirty="0"/>
          </a:p>
          <a:p>
            <a:pPr marL="0" lvl="0" indent="0" algn="l" rtl="0">
              <a:lnSpc>
                <a:spcPct val="150000"/>
              </a:lnSpc>
              <a:spcBef>
                <a:spcPts val="1000"/>
              </a:spcBef>
              <a:spcAft>
                <a:spcPts val="0"/>
              </a:spcAft>
              <a:buClr>
                <a:schemeClr val="dk1"/>
              </a:buClr>
              <a:buSzPts val="1100"/>
              <a:buNone/>
            </a:pPr>
            <a:endParaRPr sz="13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1000"/>
              </a:spcBef>
              <a:spcAft>
                <a:spcPts val="0"/>
              </a:spcAft>
              <a:buNone/>
            </a:pPr>
            <a:endParaRPr sz="1400" dirty="0"/>
          </a:p>
          <a:p>
            <a:pPr marL="0" lvl="0" indent="0" algn="r" rtl="0">
              <a:lnSpc>
                <a:spcPct val="100000"/>
              </a:lnSpc>
              <a:spcBef>
                <a:spcPts val="0"/>
              </a:spcBef>
              <a:spcAft>
                <a:spcPts val="0"/>
              </a:spcAft>
              <a:buClr>
                <a:schemeClr val="dk1"/>
              </a:buClr>
              <a:buSzPts val="1600"/>
              <a:buNone/>
            </a:pPr>
            <a:r>
              <a:rPr lang="fi-FI" sz="1400" b="1" dirty="0"/>
              <a:t>50 min</a:t>
            </a:r>
            <a:endParaRPr sz="1400" b="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0" name="Google Shape;340;p23"/>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41" name="Google Shape;341;p23"/>
          <p:cNvSpPr txBox="1">
            <a:spLocks noGrp="1"/>
          </p:cNvSpPr>
          <p:nvPr>
            <p:ph type="body" idx="4"/>
          </p:nvPr>
        </p:nvSpPr>
        <p:spPr>
          <a:xfrm>
            <a:off x="6246477" y="1848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 jatkuu</a:t>
            </a:r>
            <a:endParaRPr sz="1800" b="1" dirty="0"/>
          </a:p>
        </p:txBody>
      </p:sp>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8018</TotalTime>
  <Words>1984</Words>
  <Application>Microsoft Office PowerPoint</Application>
  <PresentationFormat>Laajakuva</PresentationFormat>
  <Paragraphs>283</Paragraphs>
  <Slides>13</Slides>
  <Notes>12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Inter</vt:lpstr>
      <vt:lpstr>Inter Tight</vt:lpstr>
      <vt:lpstr>Arial</vt:lpstr>
      <vt:lpstr>Kansalliset Dialogit</vt:lpstr>
      <vt:lpstr>Kansalliset dialogit  Mikä tuo meidät yhteen? (tai tarkempi otsikko) Keskustelun käsikirjoitusluonnos Kesto 120 min </vt:lpstr>
      <vt:lpstr>Järjestämällä tämän dialogin tuet rasisminvastaista työtä.   Lisätietoa rasismin vastaisesta kampanjasta: https://toimirasismiavastaan.fi/   Dialogien tuloksia hyödynnetään Kansallisten dialogien yhteenvetoon ”Mikä tuo meidät yhteen?”.</vt:lpstr>
      <vt:lpstr>Ohjeita käsikirjoituksen käyttämiseen  Suunnittele dialogi ennakkoon käsikirjoituksen pohjalta.  Voit käyttää käsikirjoituksen ja ohjaamisen tukena myös keskustelun ohjauskortteja: www.eratauko.fi/tyokalu/keskustelun-ohjauskortit/  Käsikirjoitus on dialogin ohjaamisen tueksi, sitä ei tarvitse jakaa keskustelijoille. Käsikirjoitus kannattaa tulostaa itselle muokkauksen jälkeen.  Käsikirjoituksen sanoitukset ovat esimerkkisanoituksia. Muokkaa ne keskustelun aiheeseen, kohderyhmään ja suuhusi sopiviksi. Kellonajat ovat suuntaa-antavia. Niiden on tarkoitus antaa käsitys siitä, minkä verran aikaa kuhunkin vaiheeseen kannattaa suurin piirtein käyttää. Kellonaikoja ei tarvitse noudattaa täsmällisesti aloitusta ja lopetusta lukuun ottamatta.   Voit hyödyntää omaa ryhmänohjauksen osaamistasi ja käyttää tarpeen mukaan hyväksi havaittuja keinoja keskustelun ja keskustelijoiden tukemiseksi. Sovi ennakkoon, kuka kirjaa keskustelun. On tärkeää kirjata koko keskustelun kulku. Kirjurin ei tarvitse koostaa kirjauksista tiivistelmää vaan kirjata mahdollisimman tarkkaan, mitä keskustelussa sanottiin. Käsikirjoitus voi auttaa myös kirjuria valmistautumisessa.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Alanko Ira (VM)</cp:lastModifiedBy>
  <cp:revision>132</cp:revision>
  <dcterms:modified xsi:type="dcterms:W3CDTF">2024-10-29T11:12:51Z</dcterms:modified>
</cp:coreProperties>
</file>