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6"/>
  </p:notesMasterIdLst>
  <p:sldIdLst>
    <p:sldId id="256" r:id="rId2"/>
    <p:sldId id="274" r:id="rId3"/>
    <p:sldId id="273" r:id="rId4"/>
    <p:sldId id="257" r:id="rId5"/>
    <p:sldId id="259" r:id="rId6"/>
    <p:sldId id="260" r:id="rId7"/>
    <p:sldId id="261" r:id="rId8"/>
    <p:sldId id="269" r:id="rId9"/>
    <p:sldId id="263" r:id="rId10"/>
    <p:sldId id="264" r:id="rId11"/>
    <p:sldId id="265" r:id="rId12"/>
    <p:sldId id="266" r:id="rId13"/>
    <p:sldId id="267" r:id="rId14"/>
    <p:sldId id="268" r:id="rId15"/>
  </p:sldIdLst>
  <p:sldSz cx="12192000" cy="6858000"/>
  <p:notesSz cx="6858000" cy="9144000"/>
  <p:embeddedFontLst>
    <p:embeddedFont>
      <p:font typeface="Inter" panose="020B0604020202020204" charset="0"/>
      <p:regular r:id="rId17"/>
      <p:bold r:id="rId18"/>
    </p:embeddedFont>
    <p:embeddedFont>
      <p:font typeface="Inter Tight"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8"/>
    <p:restoredTop sz="94648"/>
  </p:normalViewPr>
  <p:slideViewPr>
    <p:cSldViewPr snapToGrid="0">
      <p:cViewPr varScale="1">
        <p:scale>
          <a:sx n="64" d="100"/>
          <a:sy n="64" d="100"/>
        </p:scale>
        <p:origin x="62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8C9A0CFC-ADE6-E8E0-0325-9DC17B484751}"/>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AEF46B90-0871-CE09-66CD-30EE12BCA7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988B75EC-2CCD-7DF2-E2FE-BFFB76C468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70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eratauko.fi/tyokalu/keskustelun-ohjauskort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fi-FI" dirty="0"/>
              <a:t>Kansalliset dialogit</a:t>
            </a:r>
            <a:br>
              <a:rPr lang="fi-FI" sz="9000" dirty="0"/>
            </a:br>
            <a:endParaRPr sz="9000" dirty="0"/>
          </a:p>
          <a:p>
            <a:pPr marL="0" lvl="0" indent="0" algn="l" rtl="0">
              <a:lnSpc>
                <a:spcPct val="80000"/>
              </a:lnSpc>
              <a:spcBef>
                <a:spcPts val="0"/>
              </a:spcBef>
              <a:spcAft>
                <a:spcPts val="0"/>
              </a:spcAft>
              <a:buClr>
                <a:schemeClr val="dk1"/>
              </a:buClr>
              <a:buSzPts val="9000"/>
              <a:buFont typeface="Inter Tight"/>
              <a:buNone/>
            </a:pPr>
            <a:r>
              <a:rPr lang="fi-FI" sz="3600" b="1" dirty="0"/>
              <a:t>Miten tulevaisuuden peruskoulu tuo meidät yhteen? </a:t>
            </a:r>
            <a:br>
              <a:rPr lang="fi-FI" sz="3600" b="1" dirty="0"/>
            </a:br>
            <a:endParaRPr sz="3600" b="1" dirty="0">
              <a:solidFill>
                <a:srgbClr val="FF0000"/>
              </a:solidFill>
            </a:endParaRPr>
          </a:p>
          <a:p>
            <a:pPr marL="0" lvl="0" indent="0" algn="l" rtl="0">
              <a:lnSpc>
                <a:spcPct val="80000"/>
              </a:lnSpc>
              <a:spcBef>
                <a:spcPts val="0"/>
              </a:spcBef>
              <a:spcAft>
                <a:spcPts val="0"/>
              </a:spcAft>
              <a:buClr>
                <a:schemeClr val="dk1"/>
              </a:buClr>
              <a:buSzPts val="9000"/>
              <a:buFont typeface="Inter Tight"/>
              <a:buNone/>
            </a:pPr>
            <a:r>
              <a:rPr lang="fi-FI" sz="2400" dirty="0"/>
              <a:t>Keskustelun käsikirjoitusluonnos</a:t>
            </a:r>
            <a:endParaRPr sz="2400" dirty="0"/>
          </a:p>
          <a:p>
            <a:pPr marL="0" lvl="0" indent="0" algn="l" rtl="0">
              <a:lnSpc>
                <a:spcPct val="80000"/>
              </a:lnSpc>
              <a:spcBef>
                <a:spcPts val="0"/>
              </a:spcBef>
              <a:spcAft>
                <a:spcPts val="0"/>
              </a:spcAft>
              <a:buClr>
                <a:schemeClr val="dk1"/>
              </a:buClr>
              <a:buSzPts val="9000"/>
              <a:buFont typeface="Inter Tight"/>
              <a:buNone/>
            </a:pPr>
            <a:r>
              <a:rPr lang="fi-FI" sz="2400" dirty="0"/>
              <a:t>Kesto 120 min</a:t>
            </a:r>
            <a:endParaRPr sz="2400" dirty="0"/>
          </a:p>
          <a:p>
            <a:pPr marL="0" lvl="0" indent="0" algn="l" rtl="0">
              <a:lnSpc>
                <a:spcPct val="80000"/>
              </a:lnSpc>
              <a:spcBef>
                <a:spcPts val="0"/>
              </a:spcBef>
              <a:spcAft>
                <a:spcPts val="0"/>
              </a:spcAft>
              <a:buClr>
                <a:schemeClr val="dk1"/>
              </a:buClr>
              <a:buSzPts val="9000"/>
              <a:buFont typeface="Inter Tight"/>
              <a:buNone/>
            </a:pP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8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700" dirty="0"/>
          </a:p>
          <a:p>
            <a:pPr marL="0" indent="0">
              <a:lnSpc>
                <a:spcPct val="100000"/>
              </a:lnSpc>
              <a:spcBef>
                <a:spcPts val="0"/>
              </a:spcBef>
              <a:buSzPts val="1600"/>
              <a:buNone/>
            </a:pPr>
            <a:r>
              <a:rPr lang="fi-FI" sz="1400" dirty="0"/>
              <a:t>Yhteensä 120 min</a:t>
            </a:r>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r>
              <a:rPr lang="fi-FI" sz="1400" i="1" dirty="0"/>
              <a:t>Muokkaa kysymykset kohderyhmällesi, alueellesi tai organisaatiollesi sopivaksi. Hyödynnä kysymyksen jälkeen tarvittaessa yksilömietintää tai pariporinaa.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5000"/>
              </a:lnSpc>
              <a:spcBef>
                <a:spcPts val="0"/>
              </a:spcBef>
              <a:spcAft>
                <a:spcPts val="0"/>
              </a:spcAft>
              <a:buClr>
                <a:schemeClr val="dk1"/>
              </a:buClr>
              <a:buSzPts val="1100"/>
              <a:buFont typeface="Arial"/>
              <a:buNone/>
            </a:pPr>
            <a:endParaRPr lang="fi-FI" sz="1400" dirty="0">
              <a:highlight>
                <a:srgbClr val="FFFFFF"/>
              </a:highlight>
              <a:cs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fi-FI"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fi-FI" sz="1100" i="1" dirty="0">
                <a:highlight>
                  <a:srgbClr val="FFFFFF"/>
                </a:highlight>
                <a:latin typeface="Arial"/>
                <a:ea typeface="Arial"/>
                <a:cs typeface="Arial"/>
                <a:sym typeface="Arial"/>
              </a:rPr>
              <a:t>´</a:t>
            </a:r>
            <a:endParaRPr sz="1100" i="1" dirty="0">
              <a:highlight>
                <a:srgbClr val="FFFFFF"/>
              </a:highlight>
              <a:latin typeface="Arial"/>
              <a:ea typeface="Arial"/>
              <a:cs typeface="Arial"/>
              <a:sym typeface="Arial"/>
            </a:endParaRPr>
          </a:p>
        </p:txBody>
      </p:sp>
      <p:sp>
        <p:nvSpPr>
          <p:cNvPr id="339" name="Google Shape;339;p23"/>
          <p:cNvSpPr txBox="1">
            <a:spLocks noGrp="1"/>
          </p:cNvSpPr>
          <p:nvPr>
            <p:ph type="body" idx="2"/>
          </p:nvPr>
        </p:nvSpPr>
        <p:spPr>
          <a:xfrm>
            <a:off x="6344988" y="1068802"/>
            <a:ext cx="5607423" cy="513506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400" i="1" dirty="0"/>
              <a:t>Pyri tarttumaan niihin aiheisiin, jotka nousevat esiin keskustelussa. Muotoile niiden pohjalta lisäkysymyksiä. Keskustelun on hyvä antaa edetä omalla painollaan ja välttää sen muuttumista haastatteluksi</a:t>
            </a:r>
            <a:r>
              <a:rPr lang="fi-FI" sz="1400" dirty="0"/>
              <a:t>. </a:t>
            </a:r>
          </a:p>
          <a:p>
            <a:pPr marL="0" lvl="0" indent="0" algn="l" rtl="0">
              <a:lnSpc>
                <a:spcPct val="100000"/>
              </a:lnSpc>
              <a:spcBef>
                <a:spcPts val="0"/>
              </a:spcBef>
              <a:spcAft>
                <a:spcPts val="0"/>
              </a:spcAft>
              <a:buClr>
                <a:schemeClr val="dk1"/>
              </a:buClr>
              <a:buSzPts val="1600"/>
              <a:buNone/>
            </a:pPr>
            <a:endParaRPr lang="fi-FI" sz="1400" i="1" dirty="0"/>
          </a:p>
          <a:p>
            <a:pPr marL="0" lvl="0" indent="0" algn="l" rtl="0">
              <a:lnSpc>
                <a:spcPct val="100000"/>
              </a:lnSpc>
              <a:spcBef>
                <a:spcPts val="0"/>
              </a:spcBef>
              <a:spcAft>
                <a:spcPts val="0"/>
              </a:spcAft>
              <a:buClr>
                <a:schemeClr val="dk1"/>
              </a:buClr>
              <a:buSzPts val="1600"/>
              <a:buNone/>
            </a:pPr>
            <a:r>
              <a:rPr lang="fi-FI" sz="1400" i="1" dirty="0"/>
              <a:t>Siirtykää sopivassa vaiheessa käsittelemään sitä, mikä tuo meidät </a:t>
            </a:r>
            <a:r>
              <a:rPr lang="fi-FI" sz="1400" i="1" dirty="0" err="1"/>
              <a:t>yhteen.Tai</a:t>
            </a:r>
            <a:r>
              <a:rPr lang="fi-FI" sz="1400" i="1" dirty="0"/>
              <a:t> jos valitsitte pariporinaan vaihtoehdon kaksi, niin siirtykää käsittelemään sitä, mikä vie meitä erilleen. Pidä huoli, että ehditte käsitellä yhteen tuovia asioita suurimman osan ajasta.</a:t>
            </a:r>
          </a:p>
          <a:p>
            <a:pPr marL="0" lvl="0" indent="0" algn="l" rtl="0">
              <a:lnSpc>
                <a:spcPct val="100000"/>
              </a:lnSpc>
              <a:spcBef>
                <a:spcPts val="0"/>
              </a:spcBef>
              <a:spcAft>
                <a:spcPts val="0"/>
              </a:spcAft>
              <a:buClr>
                <a:schemeClr val="dk1"/>
              </a:buClr>
              <a:buSzPts val="1600"/>
              <a:buNone/>
            </a:pPr>
            <a:endParaRPr lang="fi-FI" sz="1400" dirty="0"/>
          </a:p>
          <a:p>
            <a:pPr marL="0" indent="0">
              <a:lnSpc>
                <a:spcPct val="100000"/>
              </a:lnSpc>
              <a:spcBef>
                <a:spcPts val="0"/>
              </a:spcBef>
              <a:buSzPts val="1600"/>
              <a:buNone/>
            </a:pPr>
            <a:r>
              <a:rPr lang="fi-FI" sz="1400" i="1" dirty="0"/>
              <a:t>Vaihtoehto 1: </a:t>
            </a:r>
            <a:r>
              <a:rPr lang="fi-FI" sz="1400" b="1" dirty="0"/>
              <a:t>Nyt kun olemme saaneet esiin meitä yhdistäviä asioita, niin siirrytään keskustelemaan siitä, </a:t>
            </a:r>
            <a:r>
              <a:rPr lang="fi-FI" sz="1400" b="1" dirty="0">
                <a:solidFill>
                  <a:schemeClr val="tx1"/>
                </a:solidFill>
              </a:rPr>
              <a:t>mitkä asiat vievät meitä erilleen?</a:t>
            </a:r>
          </a:p>
          <a:p>
            <a:pPr marL="0" indent="0">
              <a:lnSpc>
                <a:spcPct val="100000"/>
              </a:lnSpc>
              <a:spcBef>
                <a:spcPts val="0"/>
              </a:spcBef>
              <a:buSzPts val="1600"/>
              <a:buNone/>
            </a:pPr>
            <a:endParaRPr lang="fi-FI" sz="1400" b="1" dirty="0">
              <a:solidFill>
                <a:schemeClr val="tx1"/>
              </a:solidFill>
            </a:endParaRPr>
          </a:p>
          <a:p>
            <a:pPr marL="0" indent="0">
              <a:lnSpc>
                <a:spcPct val="100000"/>
              </a:lnSpc>
              <a:spcBef>
                <a:spcPts val="0"/>
              </a:spcBef>
              <a:buSzPts val="1600"/>
              <a:buNone/>
            </a:pPr>
            <a:r>
              <a:rPr lang="fi-FI" sz="1400" i="1" dirty="0">
                <a:solidFill>
                  <a:schemeClr val="tx1"/>
                </a:solidFill>
              </a:rPr>
              <a:t>Vaihtoehto 2: </a:t>
            </a:r>
            <a:r>
              <a:rPr lang="fi-FI" sz="1400" b="1" dirty="0">
                <a:solidFill>
                  <a:schemeClr val="tx1"/>
                </a:solidFill>
              </a:rPr>
              <a:t>Nyt kun olemme saaneet esiin meitä etäännyttäviä asioita, niin siirrytään keskustelemaan siitä, mikä tuo meitä yhteen?</a:t>
            </a:r>
          </a:p>
          <a:p>
            <a:pPr marL="0" indent="0">
              <a:lnSpc>
                <a:spcPct val="100000"/>
              </a:lnSpc>
              <a:spcBef>
                <a:spcPts val="0"/>
              </a:spcBef>
              <a:buSzPts val="1600"/>
              <a:buNone/>
            </a:pPr>
            <a:endParaRPr lang="fi-FI" sz="1400" b="1" i="1" dirty="0"/>
          </a:p>
          <a:p>
            <a:pPr marL="0" indent="0">
              <a:lnSpc>
                <a:spcPct val="100000"/>
              </a:lnSpc>
              <a:spcBef>
                <a:spcPts val="0"/>
              </a:spcBef>
              <a:buSzPts val="1600"/>
              <a:buNone/>
            </a:pPr>
            <a:r>
              <a:rPr lang="fi-FI" sz="1400" i="1" dirty="0">
                <a:solidFill>
                  <a:srgbClr val="FF0000"/>
                </a:solidFill>
              </a:rPr>
              <a:t>Voit kysyä myös: </a:t>
            </a:r>
            <a:r>
              <a:rPr lang="fi-FI" sz="1400" dirty="0"/>
              <a:t>Mitä taitoja tarvitsisimme torjumaan konfliktien ja </a:t>
            </a:r>
            <a:r>
              <a:rPr lang="fi-FI" sz="1400" dirty="0" err="1"/>
              <a:t>misinformaation</a:t>
            </a:r>
            <a:r>
              <a:rPr lang="fi-FI" sz="1400" dirty="0"/>
              <a:t> riskejä? Tai jos koulu keksittäisiin tänään, millainen se olisi- mikä olisi toisin?</a:t>
            </a:r>
            <a:endParaRPr lang="fi-FI" sz="1400" i="1" dirty="0">
              <a:solidFill>
                <a:srgbClr val="FF0000"/>
              </a:solidFill>
            </a:endParaRPr>
          </a:p>
          <a:p>
            <a:pPr marL="457200" lvl="0" indent="0" algn="l" rtl="0">
              <a:lnSpc>
                <a:spcPct val="115000"/>
              </a:lnSpc>
              <a:spcBef>
                <a:spcPts val="1000"/>
              </a:spcBef>
              <a:spcAft>
                <a:spcPts val="0"/>
              </a:spcAft>
              <a:buNone/>
            </a:pPr>
            <a:r>
              <a:rPr lang="fi-FI" sz="1400" dirty="0">
                <a:highlight>
                  <a:srgbClr val="FFFFFF"/>
                </a:highlight>
              </a:rPr>
              <a:t>		                     65  min, sis. mahdollinen tauko</a:t>
            </a:r>
            <a:endParaRPr sz="1400" dirty="0">
              <a:highlight>
                <a:srgbClr val="FFFFFF"/>
              </a:highlight>
            </a:endParaRPr>
          </a:p>
          <a:p>
            <a:pPr marL="0" lvl="0" indent="0" algn="l" rtl="0">
              <a:lnSpc>
                <a:spcPct val="150000"/>
              </a:lnSpc>
              <a:spcBef>
                <a:spcPts val="1000"/>
              </a:spcBef>
              <a:spcAft>
                <a:spcPts val="0"/>
              </a:spcAft>
              <a:buClr>
                <a:schemeClr val="dk1"/>
              </a:buClr>
              <a:buSzPts val="1100"/>
              <a:buNone/>
            </a:pPr>
            <a:endParaRPr sz="1300" dirty="0">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1000"/>
              </a:spcBef>
              <a:spcAft>
                <a:spcPts val="0"/>
              </a:spcAft>
              <a:buNone/>
            </a:pPr>
            <a:endParaRPr sz="1400" dirty="0"/>
          </a:p>
          <a:p>
            <a:pPr marL="0" lvl="0" indent="0" algn="r" rtl="0">
              <a:lnSpc>
                <a:spcPct val="100000"/>
              </a:lnSpc>
              <a:spcBef>
                <a:spcPts val="0"/>
              </a:spcBef>
              <a:spcAft>
                <a:spcPts val="0"/>
              </a:spcAft>
              <a:buClr>
                <a:schemeClr val="dk1"/>
              </a:buClr>
              <a:buSzPts val="1600"/>
              <a:buNone/>
            </a:pPr>
            <a:r>
              <a:rPr lang="fi-FI" sz="1400" b="1" dirty="0"/>
              <a:t>50 min</a:t>
            </a:r>
            <a:endParaRPr sz="1400" b="1"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0" name="Google Shape;340;p23"/>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41" name="Google Shape;341;p23"/>
          <p:cNvSpPr txBox="1">
            <a:spLocks noGrp="1"/>
          </p:cNvSpPr>
          <p:nvPr>
            <p:ph type="body" idx="4"/>
          </p:nvPr>
        </p:nvSpPr>
        <p:spPr>
          <a:xfrm>
            <a:off x="6333565" y="491013"/>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 jatkuu</a:t>
            </a:r>
            <a:endParaRPr sz="1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b="1" dirty="0"/>
              <a:t>5 	Keskustelun anti: kirjoittaminen</a:t>
            </a:r>
            <a:endParaRPr sz="1400" b="1" dirty="0"/>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Dialogi alkaa tulla päätökseensä. Haluan kuulla, mitä asioita, tunteita tai ajatuksia yhteinen keskustelustamme on synnyttänyt.</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Kirjoita omaan paperiisi kokonaisina lauseina muutama asia, tunne tai ajatus, joka on ollut sinulle merkittävää tässä keskustelussa. Keräämme nämä dialogin kirjauksen tueksi niin, ettei niistä voi tunnistaa yksittäisiä henkilöitä.</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Kirjoittamiseen on aikaa muutama minuutti. Valitse sen jälkeen kirjoittamistasi yksi, jonka haluat jakaa tässä muille.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fi-FI" sz="1400" b="1" dirty="0"/>
              <a:t>5 min</a:t>
            </a:r>
            <a:endParaRPr sz="1400" b="1" dirty="0"/>
          </a:p>
        </p:txBody>
      </p:sp>
      <p:sp>
        <p:nvSpPr>
          <p:cNvPr id="349" name="Google Shape;349;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kirjoittaminen</a:t>
            </a:r>
            <a:endParaRPr sz="1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b="1" dirty="0"/>
              <a:t>10	Keskustelun</a:t>
            </a:r>
            <a:r>
              <a:rPr lang="fi-FI" sz="1400" dirty="0"/>
              <a:t> anti: jakaminen ja jatko</a:t>
            </a:r>
            <a:endParaRPr lang="fi-FI" sz="1400" b="1"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400" dirty="0"/>
              <a:t>Aloitetaan sinusta. Mikä on ollut merkittävää tässä keskustelussa?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 </a:t>
            </a:r>
            <a:r>
              <a:rPr lang="fi-FI" sz="1400" i="1" dirty="0"/>
              <a:t>Valitse aloittajaksi sellainen henkilö, joka on todennäköisesti valmis aloittamaan.</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Lopuksi haluan vielä kuulla teiltä, mistä aiheista olisi jatkossa hyvä keskustella Kansallisissa dialogeissa?</a:t>
            </a:r>
            <a:endParaRPr sz="1400" dirty="0"/>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dirty="0"/>
              <a:t>→ </a:t>
            </a:r>
            <a:r>
              <a:rPr lang="fi-FI" sz="1400" i="1" dirty="0"/>
              <a:t>Käy lyhyt keskustelu osallistujien kanssa siitä, mitkä aiheet heistä tuntuisivat jatkossa tärkeiltä</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endParaRPr lang="fi-FI" sz="1400" dirty="0"/>
          </a:p>
          <a:p>
            <a:pPr marL="0" indent="0">
              <a:spcBef>
                <a:spcPts val="0"/>
              </a:spcBef>
              <a:buSzPts val="1600"/>
              <a:buNone/>
            </a:pPr>
            <a:r>
              <a:rPr lang="fi-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8" name="Google Shape;358;p25"/>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jakaminen ja jatko</a:t>
            </a:r>
            <a:endParaRPr sz="1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b="1" dirty="0"/>
              <a:t>5	Palaute, kiitos, lopetus</a:t>
            </a:r>
            <a:endParaRPr sz="1400" b="1"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dirty="0"/>
              <a:t>Mikäli haluat, voit viestiä osallistumisestasi tähän keskusteluun esimerkiksi sosiaalisessa mediassa. Voit käyttää tunnistetta #</a:t>
            </a:r>
            <a:r>
              <a:rPr lang="fi-FI" sz="1400" dirty="0" err="1"/>
              <a:t>KansallisetDialogit</a:t>
            </a:r>
            <a:r>
              <a:rPr lang="fi-FI" sz="1400" dirty="0"/>
              <a:t>. </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Dialogi oli luottamuksellinen, joten älä kerro muiden sanomisia eteenpäin ilman lupaa. Voit jakaa omia ajatuksiasi sekä tunnelmiasi sekä yleisesti teemoja, joita keskustelussa nousi esiin.</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Kiitos keskustelusta! </a:t>
            </a:r>
          </a:p>
          <a:p>
            <a:pPr marL="0" lvl="0" indent="0" algn="l" rtl="0">
              <a:spcBef>
                <a:spcPts val="0"/>
              </a:spcBef>
              <a:spcAft>
                <a:spcPts val="0"/>
              </a:spcAft>
              <a:buClr>
                <a:schemeClr val="dk1"/>
              </a:buClr>
              <a:buSzPts val="1600"/>
              <a:buNone/>
            </a:pPr>
            <a:endParaRPr lang="fi-FI" sz="1400" dirty="0"/>
          </a:p>
          <a:p>
            <a:pPr marL="0" lvl="0" indent="0" algn="l" rtl="0">
              <a:spcBef>
                <a:spcPts val="0"/>
              </a:spcBef>
              <a:spcAft>
                <a:spcPts val="0"/>
              </a:spcAft>
              <a:buClr>
                <a:schemeClr val="dk1"/>
              </a:buClr>
              <a:buSzPts val="1600"/>
              <a:buNone/>
            </a:pPr>
            <a:r>
              <a:rPr lang="fi-FI" sz="1400" dirty="0"/>
              <a:t>				                 </a:t>
            </a:r>
            <a:r>
              <a:rPr lang="fi-FI" sz="1400" b="1" dirty="0"/>
              <a:t>5 min</a:t>
            </a:r>
            <a:endParaRPr sz="1400" b="1"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7" name="Google Shape;367;p26"/>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Kiitos ja lopetus</a:t>
            </a:r>
            <a:endParaRPr sz="18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fi-FI" sz="1400" dirty="0"/>
              <a:t>Kansallisten dialogien ydinryhmä ottaa vastaan keskustelujen kirjaukset.</a:t>
            </a:r>
            <a:endParaRPr sz="1400" dirty="0"/>
          </a:p>
          <a:p>
            <a:pPr marL="0" lvl="0" indent="0" algn="l" rtl="0">
              <a:lnSpc>
                <a:spcPct val="100000"/>
              </a:lnSpc>
              <a:spcBef>
                <a:spcPts val="0"/>
              </a:spcBef>
              <a:spcAft>
                <a:spcPts val="0"/>
              </a:spcAft>
              <a:buClr>
                <a:schemeClr val="dk1"/>
              </a:buClr>
              <a:buSzPts val="1100"/>
              <a:buFont typeface="Arial"/>
              <a:buNone/>
            </a:pPr>
            <a:endParaRPr sz="1400" dirty="0"/>
          </a:p>
          <a:p>
            <a:pPr marL="0" lvl="0" indent="0" algn="l" rtl="0">
              <a:lnSpc>
                <a:spcPct val="100000"/>
              </a:lnSpc>
              <a:spcBef>
                <a:spcPts val="0"/>
              </a:spcBef>
              <a:spcAft>
                <a:spcPts val="0"/>
              </a:spcAft>
              <a:buClr>
                <a:schemeClr val="dk1"/>
              </a:buClr>
              <a:buSzPts val="1100"/>
              <a:buNone/>
            </a:pPr>
            <a:r>
              <a:rPr lang="fi-FI" sz="1400" dirty="0"/>
              <a:t>Kirjauksien toimittaminen yhteistä koontia varten lisää käytyjen keskustelujen vaikuttavuutta. Ne vaikuttavat kansallisen yhteenvedon sisältöön ja kaikkiin niihin toimijoihin, jotka hyödyntävät yhteenvetoa oman työnsä tueksi.</a:t>
            </a:r>
            <a:endParaRPr sz="1400" dirty="0"/>
          </a:p>
          <a:p>
            <a:pPr marL="0" lvl="0" indent="0" algn="l" rtl="0">
              <a:lnSpc>
                <a:spcPct val="100000"/>
              </a:lnSpc>
              <a:spcBef>
                <a:spcPts val="0"/>
              </a:spcBef>
              <a:spcAft>
                <a:spcPts val="0"/>
              </a:spcAft>
              <a:buClr>
                <a:schemeClr val="dk1"/>
              </a:buClr>
              <a:buSzPts val="1100"/>
              <a:buNone/>
            </a:pPr>
            <a:endParaRPr sz="1400" dirty="0"/>
          </a:p>
          <a:p>
            <a:pPr marL="0" lvl="0" indent="0" algn="l" rtl="0">
              <a:lnSpc>
                <a:spcPct val="100000"/>
              </a:lnSpc>
              <a:spcBef>
                <a:spcPts val="0"/>
              </a:spcBef>
              <a:spcAft>
                <a:spcPts val="0"/>
              </a:spcAft>
              <a:buClr>
                <a:schemeClr val="dk1"/>
              </a:buClr>
              <a:buSzPts val="1100"/>
              <a:buFont typeface="Arial"/>
              <a:buNone/>
            </a:pPr>
            <a:r>
              <a:rPr lang="fi-FI" sz="1400" dirty="0"/>
              <a:t>Kansallisten dialogien ydinryhmän yhteydessä toimiva tiimi lukee tarkkaan kaikki kirjaukset ja tekee niiden pohjalta yhteenvedon, joka julkaistaan Kansallisten dialogien verkkosivuilla.</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75" name="Google Shape;375;p27"/>
          <p:cNvSpPr txBox="1">
            <a:spLocks noGrp="1"/>
          </p:cNvSpPr>
          <p:nvPr>
            <p:ph type="body" idx="2"/>
          </p:nvPr>
        </p:nvSpPr>
        <p:spPr>
          <a:xfrm>
            <a:off x="6526350" y="1208149"/>
            <a:ext cx="5006700" cy="465032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400" dirty="0"/>
              <a:t>Kiitos, että olet mukana Kansallisissa dialogeissa. Toivottavasti järjestämäsi keskustelu oli hyvä kokemus sinulle ja osallistujille. Kansallisten dialogien yhtenä tavoitteena on yhteiskunnan eri toimijoiden ja kansalaisten dialogiosaamisen kehittyminen. </a:t>
            </a:r>
            <a:endParaRPr sz="1400" dirty="0"/>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15000"/>
              </a:lnSpc>
              <a:spcBef>
                <a:spcPts val="0"/>
              </a:spcBef>
              <a:spcAft>
                <a:spcPts val="0"/>
              </a:spcAft>
              <a:buClr>
                <a:schemeClr val="dk1"/>
              </a:buClr>
              <a:buSzPts val="1100"/>
              <a:buFont typeface="Arial"/>
              <a:buNone/>
            </a:pPr>
            <a:r>
              <a:rPr lang="fi-FI" sz="1400" dirty="0"/>
              <a:t>Dialogi on mahdollisuus syventää ymmärrystä, oppia rakentavan keskustelun taitoja, pysähtyä kuuntelemaan muiden kokemuksia ja päästä kertomaan omia, epävalmiitakin ajatuksia muille.</a:t>
            </a:r>
            <a:endParaRPr sz="1400"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Miten eteenpäin?</a:t>
            </a:r>
            <a:endParaRPr sz="5700" b="1" dirty="0"/>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Järjestäjälle:</a:t>
            </a:r>
            <a:endParaRPr sz="1800" b="1" dirty="0"/>
          </a:p>
          <a:p>
            <a:pPr marL="0" lvl="0" indent="0" algn="l" rtl="0">
              <a:lnSpc>
                <a:spcPct val="90000"/>
              </a:lnSpc>
              <a:spcBef>
                <a:spcPts val="0"/>
              </a:spcBef>
              <a:spcAft>
                <a:spcPts val="0"/>
              </a:spcAft>
              <a:buClr>
                <a:schemeClr val="dk1"/>
              </a:buClr>
              <a:buSzPts val="5000"/>
              <a:buNone/>
            </a:pPr>
            <a:endParaRPr sz="1800" b="1" dirty="0"/>
          </a:p>
          <a:p>
            <a:pPr marL="0" lvl="0" indent="0" algn="l" rtl="0">
              <a:lnSpc>
                <a:spcPct val="90000"/>
              </a:lnSpc>
              <a:spcBef>
                <a:spcPts val="0"/>
              </a:spcBef>
              <a:spcAft>
                <a:spcPts val="0"/>
              </a:spcAft>
              <a:buClr>
                <a:schemeClr val="dk1"/>
              </a:buClr>
              <a:buSzPts val="5000"/>
              <a:buNone/>
            </a:pPr>
            <a:r>
              <a:rPr lang="fi-FI" sz="1600" b="1" dirty="0"/>
              <a:t>Kiitos kun järjestit dialogin!</a:t>
            </a:r>
            <a:endParaRPr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p:txBody>
          <a:bodyPr/>
          <a:lstStyle/>
          <a:p>
            <a:r>
              <a:rPr lang="fi-FI" sz="4400" dirty="0"/>
              <a:t>Dialogien tuloksia hyödynnetään sekä Kansallisten dialogien yhteenvetoon ”Mikä tuo meidät yhteen?” että peruskoulun tulevaisuustyöhön </a:t>
            </a:r>
            <a:br>
              <a:rPr lang="fi-FI" sz="4400" dirty="0"/>
            </a:br>
            <a:br>
              <a:rPr lang="fi-FI" sz="4400" dirty="0"/>
            </a:br>
            <a:r>
              <a:rPr lang="fi-FI" sz="4400" dirty="0"/>
              <a:t>Seuraavalla dialla lyhyesti taustasta eli peruskoulun tulevaisuustyöstä.</a:t>
            </a:r>
          </a:p>
        </p:txBody>
      </p:sp>
    </p:spTree>
    <p:extLst>
      <p:ext uri="{BB962C8B-B14F-4D97-AF65-F5344CB8AC3E}">
        <p14:creationId xmlns:p14="http://schemas.microsoft.com/office/powerpoint/2010/main" val="31844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672350" y="226287"/>
            <a:ext cx="10860741" cy="887506"/>
          </a:xfrm>
        </p:spPr>
        <p:txBody>
          <a:bodyPr/>
          <a:lstStyle/>
          <a:p>
            <a:r>
              <a:rPr lang="fi-FI" sz="2800" dirty="0"/>
              <a:t>”</a:t>
            </a:r>
            <a:r>
              <a:rPr lang="fi-FI" sz="2800" i="1" dirty="0"/>
              <a:t>Peruskoulu ei vain reagoi tulevaisuuden muutoksiin, vaan luo sitä tulevaisuutta, jonka me haluamme nähdä.” </a:t>
            </a:r>
            <a:r>
              <a:rPr lang="fi-FI" sz="2000" i="1" dirty="0"/>
              <a:t>Kansliapäällikkö Lehikoinen</a:t>
            </a:r>
            <a:br>
              <a:rPr lang="fi-FI" sz="2800" dirty="0"/>
            </a:br>
            <a:br>
              <a:rPr lang="fi-FI" sz="2400" dirty="0"/>
            </a:br>
            <a:endParaRPr lang="fi-FI" sz="2800" dirty="0"/>
          </a:p>
        </p:txBody>
      </p:sp>
      <p:sp>
        <p:nvSpPr>
          <p:cNvPr id="4" name="Tekstin paikkamerkki 3"/>
          <p:cNvSpPr>
            <a:spLocks noGrp="1"/>
          </p:cNvSpPr>
          <p:nvPr>
            <p:ph type="body" idx="1"/>
          </p:nvPr>
        </p:nvSpPr>
        <p:spPr>
          <a:xfrm>
            <a:off x="672350" y="1507083"/>
            <a:ext cx="10860741" cy="4312023"/>
          </a:xfrm>
        </p:spPr>
        <p:txBody>
          <a:bodyPr/>
          <a:lstStyle/>
          <a:p>
            <a:r>
              <a:rPr lang="fi-FI" dirty="0"/>
              <a:t>Raportti peruskoulun tulevaisuusvisiosta on tulossa vuoden 2025 lopussa: Missä haluamme olla vuonna 2045? </a:t>
            </a:r>
          </a:p>
          <a:p>
            <a:pPr lvl="1"/>
            <a:r>
              <a:rPr lang="fi-FI" sz="1400" dirty="0"/>
              <a:t>Visioraportin pohjalta voidaan lähteä jäsentämään kehittämistoimia: kiinnekohta on tulevaisuudessa</a:t>
            </a:r>
            <a:endParaRPr lang="fi-FI" sz="1400" u="sng" dirty="0"/>
          </a:p>
          <a:p>
            <a:pPr lvl="1"/>
            <a:r>
              <a:rPr lang="fi-FI" sz="1400" dirty="0"/>
              <a:t>Perustuu mahdollisimman laaja-alaiseen, laadukkaaseen ja punnittuun näkemykseen suomalaisilta asiantuntijoilta, sidosryhmiltä ja osallisilta, kansainvälisiltä yhteistyökumppaneilta sekä tutkimustiedosta</a:t>
            </a:r>
          </a:p>
          <a:p>
            <a:pPr lvl="1"/>
            <a:r>
              <a:rPr lang="fi-FI" sz="1400" dirty="0"/>
              <a:t>Huomio on yhtäältä yhteiskunnallisten muutosten tuottamissa osaamisen tarpeissa ja toisaalta koulutuksen järjestämisen tavoissa ja mahdollisuuksissa: </a:t>
            </a:r>
            <a:r>
              <a:rPr lang="fi-FI" sz="1200" dirty="0"/>
              <a:t>tavoitteena käydä keskustelua ja luoda visio peruskoulun tarkoitukselle (”</a:t>
            </a:r>
            <a:r>
              <a:rPr lang="fi-FI" sz="1200" dirty="0" err="1"/>
              <a:t>purpose</a:t>
            </a:r>
            <a:r>
              <a:rPr lang="fi-FI" sz="1200" dirty="0"/>
              <a:t> of </a:t>
            </a:r>
            <a:r>
              <a:rPr lang="fi-FI" sz="1200" dirty="0" err="1"/>
              <a:t>education</a:t>
            </a:r>
            <a:r>
              <a:rPr lang="fi-FI" sz="1200" dirty="0"/>
              <a:t>”) ja tavoitteille</a:t>
            </a:r>
            <a:r>
              <a:rPr lang="fi-FI" sz="1400" dirty="0"/>
              <a:t> </a:t>
            </a:r>
          </a:p>
          <a:p>
            <a:r>
              <a:rPr lang="fi-FI" sz="1400" dirty="0">
                <a:latin typeface="Arial" panose="020B0604020202020204" pitchFamily="34" charset="0"/>
                <a:ea typeface="Calibri" panose="020F0502020204030204" pitchFamily="34" charset="0"/>
              </a:rPr>
              <a:t>Koko visiotyössä tavoite on pohtia koulun roolia hyvän elämän rakentamisessa </a:t>
            </a:r>
            <a:r>
              <a:rPr lang="fi-FI" sz="1400" i="1" dirty="0">
                <a:latin typeface="Arial" panose="020B0604020202020204" pitchFamily="34" charset="0"/>
                <a:ea typeface="Calibri" panose="020F0502020204030204" pitchFamily="34" charset="0"/>
              </a:rPr>
              <a:t>yksilöille, yhteisöille, yhteiskunnalle ja yhteiselle planeetalle</a:t>
            </a:r>
          </a:p>
          <a:p>
            <a:r>
              <a:rPr lang="fi-FI" sz="1400" dirty="0"/>
              <a:t>Ilman koulutuksen uudelleenarviointia ja tietoista suuntaamista riskinä on rapautuva osaamispääoma, koulutusmotivaation lasku ja kasvava sosiaalinen eriytyminen</a:t>
            </a:r>
            <a:endParaRPr lang="fi-FI" dirty="0"/>
          </a:p>
          <a:p>
            <a:r>
              <a:rPr lang="fi-FI" sz="1400" dirty="0"/>
              <a:t>Tulevaisyystyössä koulutuksen pitkän aikavälin kehittämisen näkökulma yhdistyy perustaitojen </a:t>
            </a:r>
            <a:r>
              <a:rPr lang="fi-FI" sz="1400" b="1" i="1" dirty="0"/>
              <a:t>osaamistason nostoon ja tasa-arvon kehittämiseen: </a:t>
            </a:r>
            <a:r>
              <a:rPr lang="fi-FI" sz="1400" dirty="0"/>
              <a:t>perustaidot vs. uudet osaamistarpeet (”tulevaisuuden tasaaminen”) </a:t>
            </a:r>
            <a:endParaRPr lang="fi-FI" sz="1400" i="1" dirty="0">
              <a:latin typeface="Arial" panose="020B0604020202020204" pitchFamily="34" charset="0"/>
              <a:ea typeface="Calibri" panose="020F0502020204030204" pitchFamily="34" charset="0"/>
            </a:endParaRPr>
          </a:p>
          <a:p>
            <a:pPr lvl="1"/>
            <a:endParaRPr lang="fi-FI" sz="1700" dirty="0"/>
          </a:p>
          <a:p>
            <a:endParaRPr lang="fi-FI" dirty="0"/>
          </a:p>
          <a:p>
            <a:endParaRPr lang="fi-FI" dirty="0"/>
          </a:p>
        </p:txBody>
      </p:sp>
    </p:spTree>
    <p:extLst>
      <p:ext uri="{BB962C8B-B14F-4D97-AF65-F5344CB8AC3E}">
        <p14:creationId xmlns:p14="http://schemas.microsoft.com/office/powerpoint/2010/main" val="2719682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fi-FI" sz="2400" b="1" dirty="0"/>
              <a:t>Ohjeita käsikirjoituksen käyttämiseen</a:t>
            </a:r>
            <a:endParaRPr sz="2400" b="1" dirty="0"/>
          </a:p>
          <a:p>
            <a:pPr marL="0" lvl="0" indent="0" algn="l" rtl="0">
              <a:lnSpc>
                <a:spcPct val="80000"/>
              </a:lnSpc>
              <a:spcBef>
                <a:spcPts val="0"/>
              </a:spcBef>
              <a:spcAft>
                <a:spcPts val="0"/>
              </a:spcAft>
              <a:buClr>
                <a:schemeClr val="dk1"/>
              </a:buClr>
              <a:buSzPts val="7000"/>
              <a:buFont typeface="Inter Tight"/>
              <a:buNone/>
            </a:pPr>
            <a:endParaRPr sz="2400" dirty="0"/>
          </a:p>
          <a:p>
            <a:pPr marL="457200" lvl="0" indent="-330200" algn="l" rtl="0">
              <a:lnSpc>
                <a:spcPct val="100000"/>
              </a:lnSpc>
              <a:spcBef>
                <a:spcPts val="0"/>
              </a:spcBef>
              <a:spcAft>
                <a:spcPts val="0"/>
              </a:spcAft>
              <a:buSzPts val="1600"/>
              <a:buChar char="●"/>
            </a:pPr>
            <a:r>
              <a:rPr lang="fi-FI" sz="1600" dirty="0"/>
              <a:t>Suunnittele dialogi ennakkoon käsikirjoituksen pohjalta. </a:t>
            </a:r>
            <a:endParaRPr sz="1600" dirty="0"/>
          </a:p>
          <a:p>
            <a:pPr marL="457200" lvl="0" indent="-330200" algn="l" rtl="0">
              <a:lnSpc>
                <a:spcPct val="100000"/>
              </a:lnSpc>
              <a:spcBef>
                <a:spcPts val="1000"/>
              </a:spcBef>
              <a:spcAft>
                <a:spcPts val="0"/>
              </a:spcAft>
              <a:buSzPts val="1600"/>
              <a:buChar char="●"/>
            </a:pPr>
            <a:r>
              <a:rPr lang="fi-FI" sz="1600" dirty="0"/>
              <a:t>Voit käyttää käsikirjoituksen ja ohjaamisen tukena myös keskustelun ohjauskortteja: </a:t>
            </a:r>
            <a:r>
              <a:rPr lang="fi-FI" sz="1600" u="sng" dirty="0">
                <a:solidFill>
                  <a:schemeClr val="hlink"/>
                </a:solidFill>
                <a:hlinkClick r:id="rId3"/>
              </a:rPr>
              <a:t>www.eratauko.fi/tyokalu/keskustelun-ohjauskortit/</a:t>
            </a:r>
            <a:r>
              <a:rPr lang="fi-FI" sz="1600" dirty="0"/>
              <a:t> </a:t>
            </a:r>
            <a:endParaRPr sz="1600" dirty="0"/>
          </a:p>
          <a:p>
            <a:pPr marL="457200" lvl="0" indent="-330200" algn="l" rtl="0">
              <a:lnSpc>
                <a:spcPct val="100000"/>
              </a:lnSpc>
              <a:spcBef>
                <a:spcPts val="1000"/>
              </a:spcBef>
              <a:spcAft>
                <a:spcPts val="0"/>
              </a:spcAft>
              <a:buSzPts val="1600"/>
              <a:buChar char="●"/>
            </a:pPr>
            <a:r>
              <a:rPr lang="fi-FI" sz="1600" dirty="0"/>
              <a:t>Käsikirjoitus on dialogin ohjaamisen tueksi, sitä ei tarvitse jakaa keskustelijoille. Käsikirjoitus kannattaa tulostaa itselle muokkauksen jälkeen. </a:t>
            </a:r>
            <a:endParaRPr sz="1600" dirty="0"/>
          </a:p>
          <a:p>
            <a:pPr marL="457200" lvl="0" indent="-330200" algn="l" rtl="0">
              <a:lnSpc>
                <a:spcPct val="100000"/>
              </a:lnSpc>
              <a:spcBef>
                <a:spcPts val="1000"/>
              </a:spcBef>
              <a:spcAft>
                <a:spcPts val="0"/>
              </a:spcAft>
              <a:buSzPts val="1600"/>
              <a:buChar char="●"/>
            </a:pPr>
            <a:r>
              <a:rPr lang="fi-FI" sz="1600" dirty="0"/>
              <a:t>Käsikirjoituksen sanoitukset ovat esimerkkisanoituksia. Muokkaa ne keskustelun aiheeseen, kohderyhmään ja suuhusi sopiviksi.</a:t>
            </a:r>
            <a:endParaRPr sz="1600" dirty="0"/>
          </a:p>
          <a:p>
            <a:pPr marL="457200" lvl="0" indent="-330200" algn="l" rtl="0">
              <a:lnSpc>
                <a:spcPct val="100000"/>
              </a:lnSpc>
              <a:spcBef>
                <a:spcPts val="1000"/>
              </a:spcBef>
              <a:spcAft>
                <a:spcPts val="0"/>
              </a:spcAft>
              <a:buSzPts val="1600"/>
              <a:buChar char="●"/>
            </a:pPr>
            <a:r>
              <a:rPr lang="fi-FI" sz="1600" dirty="0"/>
              <a:t>Kellonajat ovat suuntaa-antavia. Niiden on tarkoitus antaa käsitys siitä, minkä verran aikaa kuhunkin vaiheeseen kannattaa suurin piirtein käyttää. Kellonaikoja ei tarvitse noudattaa täsmällisesti aloitusta ja lopetusta lukuun ottamatta.  </a:t>
            </a:r>
            <a:endParaRPr sz="1600" dirty="0"/>
          </a:p>
          <a:p>
            <a:pPr marL="457200" lvl="0" indent="-330200" algn="l" rtl="0">
              <a:lnSpc>
                <a:spcPct val="100000"/>
              </a:lnSpc>
              <a:spcBef>
                <a:spcPts val="1000"/>
              </a:spcBef>
              <a:spcAft>
                <a:spcPts val="0"/>
              </a:spcAft>
              <a:buSzPts val="1600"/>
              <a:buChar char="●"/>
            </a:pPr>
            <a:r>
              <a:rPr lang="fi-FI" sz="1600" dirty="0"/>
              <a:t>Voit hyödyntää omaa ryhmänohjauksen osaamistasi ja käyttää tarpeen mukaan hyväksi havaittuja keinoja keskustelun ja keskustelijoiden tukemiseksi.</a:t>
            </a:r>
            <a:endParaRPr sz="1600" dirty="0"/>
          </a:p>
          <a:p>
            <a:pPr marL="457200" lvl="0" indent="-330200" algn="l" rtl="0">
              <a:lnSpc>
                <a:spcPct val="100000"/>
              </a:lnSpc>
              <a:spcBef>
                <a:spcPts val="1000"/>
              </a:spcBef>
              <a:spcAft>
                <a:spcPts val="1000"/>
              </a:spcAft>
              <a:buSzPts val="1600"/>
              <a:buChar char="●"/>
            </a:pPr>
            <a:r>
              <a:rPr lang="fi-FI" sz="1600" dirty="0"/>
              <a:t>Sovi ennakkoon, kuka kirjaa keskustelun. On tärkeää kirjata koko keskustelun kulku. Kirjurin ei tarvitse koostaa kirjauksista tiivistelmää vaan kirjata mahdollisimman tarkkaan, mitä keskustelussa sanottiin. Käsikirjoitus voi auttaa myös kirjuria valmistautumisessa.</a:t>
            </a: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LUKUOHJE: </a:t>
            </a:r>
            <a:endParaRPr sz="1500" dirty="0"/>
          </a:p>
          <a:p>
            <a:pPr marL="0" lvl="0" indent="0" algn="l" rtl="0">
              <a:lnSpc>
                <a:spcPct val="110000"/>
              </a:lnSpc>
              <a:spcBef>
                <a:spcPts val="0"/>
              </a:spcBef>
              <a:spcAft>
                <a:spcPts val="0"/>
              </a:spcAft>
              <a:buClr>
                <a:schemeClr val="dk1"/>
              </a:buClr>
              <a:buSzPts val="1600"/>
              <a:buNone/>
            </a:pPr>
            <a:r>
              <a:rPr lang="fi-FI" sz="1500" dirty="0"/>
              <a:t>Oikealla sanoitus- ja ohjausvinkkejä ohjaajalle:</a:t>
            </a:r>
            <a:endParaRPr sz="1500" dirty="0"/>
          </a:p>
          <a:p>
            <a:pPr marL="0" lvl="0" indent="0" algn="l" rtl="0">
              <a:lnSpc>
                <a:spcPct val="110000"/>
              </a:lnSpc>
              <a:spcBef>
                <a:spcPts val="0"/>
              </a:spcBef>
              <a:spcAft>
                <a:spcPts val="0"/>
              </a:spcAft>
              <a:buClr>
                <a:schemeClr val="dk1"/>
              </a:buClr>
              <a:buSzPts val="1600"/>
              <a:buNone/>
            </a:pPr>
            <a:r>
              <a:rPr lang="fi-FI" sz="1500" dirty="0"/>
              <a:t>Perusfontti - sano esimerkiksi näin</a:t>
            </a:r>
            <a:endParaRPr sz="1500" dirty="0"/>
          </a:p>
          <a:p>
            <a:pPr marL="0" lvl="0" indent="0" algn="l" rtl="0">
              <a:lnSpc>
                <a:spcPct val="110000"/>
              </a:lnSpc>
              <a:spcBef>
                <a:spcPts val="0"/>
              </a:spcBef>
              <a:spcAft>
                <a:spcPts val="0"/>
              </a:spcAft>
              <a:buClr>
                <a:schemeClr val="dk1"/>
              </a:buClr>
              <a:buSzPts val="1600"/>
              <a:buNone/>
            </a:pPr>
            <a:r>
              <a:rPr lang="fi-FI" sz="1500" i="1" dirty="0"/>
              <a:t>Kursivoitu fontti - ohjaajalle apua keskusteluun</a:t>
            </a:r>
            <a:endParaRPr sz="1500" i="1" dirty="0"/>
          </a:p>
          <a:p>
            <a:pPr marL="0" lvl="0" indent="0" algn="l" rtl="0">
              <a:lnSpc>
                <a:spcPct val="110000"/>
              </a:lnSpc>
              <a:spcBef>
                <a:spcPts val="0"/>
              </a:spcBef>
              <a:spcAft>
                <a:spcPts val="0"/>
              </a:spcAft>
              <a:buClr>
                <a:schemeClr val="dk1"/>
              </a:buClr>
              <a:buSzPts val="1600"/>
              <a:buNone/>
            </a:pPr>
            <a:r>
              <a:rPr lang="fi-FI" sz="1500" b="1" dirty="0"/>
              <a:t>L</a:t>
            </a:r>
            <a:r>
              <a:rPr lang="fi-FI" sz="1500" b="1" dirty="0">
                <a:solidFill>
                  <a:srgbClr val="000000"/>
                </a:solidFill>
              </a:rPr>
              <a:t>ihavoitu: Muuta tarpeen mukaan</a:t>
            </a:r>
            <a:endParaRPr sz="1500" b="1" dirty="0">
              <a:solidFill>
                <a:srgbClr val="000000"/>
              </a:solidFill>
            </a:endParaRP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sz="1500" dirty="0"/>
              <a:t>Min	Osio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endParaRPr sz="1400" dirty="0"/>
          </a:p>
          <a:p>
            <a:pPr marL="0" lvl="0" indent="0" algn="l" rtl="0">
              <a:lnSpc>
                <a:spcPct val="110000"/>
              </a:lnSpc>
              <a:spcBef>
                <a:spcPts val="0"/>
              </a:spcBef>
              <a:spcAft>
                <a:spcPts val="0"/>
              </a:spcAft>
              <a:buClr>
                <a:schemeClr val="dk1"/>
              </a:buClr>
              <a:buSzPts val="1600"/>
              <a:buNone/>
            </a:pPr>
            <a:r>
              <a:rPr lang="fi-FI" sz="1400" dirty="0"/>
              <a:t>10	Keskustelun anti: jakaminen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294" name="Google Shape;294;p18"/>
          <p:cNvSpPr txBox="1">
            <a:spLocks noGrp="1"/>
          </p:cNvSpPr>
          <p:nvPr>
            <p:ph type="body" idx="2"/>
          </p:nvPr>
        </p:nvSpPr>
        <p:spPr>
          <a:xfrm>
            <a:off x="6526350" y="793700"/>
            <a:ext cx="5246550" cy="5217356"/>
          </a:xfrm>
          <a:prstGeom prst="rect">
            <a:avLst/>
          </a:prstGeom>
          <a:noFill/>
          <a:ln>
            <a:noFill/>
          </a:ln>
        </p:spPr>
        <p:txBody>
          <a:bodyPr spcFirstLastPara="1" wrap="square" lIns="0" tIns="0" rIns="0" bIns="0" anchor="t" anchorCtr="0">
            <a:noAutofit/>
          </a:bodyPr>
          <a:lstStyle/>
          <a:p>
            <a:r>
              <a:rPr lang="fi-FI" sz="1100" dirty="0"/>
              <a:t>Tervetuloa mukaan Kansalliseen dialogiin. Aiheemme on: ”Mikä tuo meidät yhteen?”  ja näkökulmana tässä keskustelussa miten peruskoulu voi tuoda meidät yhteen tulevaisuudessa ? Miten koulu voi tukea merkityksellisyyden kokemusten löytämistä ja hyvinvointitaitoja ja yhteisöllisyyttä.</a:t>
            </a:r>
          </a:p>
          <a:p>
            <a:pPr marL="114300" indent="0">
              <a:buNone/>
            </a:pPr>
            <a:endParaRPr sz="1100" dirty="0"/>
          </a:p>
          <a:p>
            <a:pPr marL="0" lvl="0" indent="0" algn="l" rtl="0">
              <a:lnSpc>
                <a:spcPct val="110000"/>
              </a:lnSpc>
              <a:spcBef>
                <a:spcPts val="0"/>
              </a:spcBef>
              <a:spcAft>
                <a:spcPts val="0"/>
              </a:spcAft>
              <a:buClr>
                <a:schemeClr val="dk1"/>
              </a:buClr>
              <a:buSzPts val="1600"/>
              <a:buNone/>
            </a:pPr>
            <a:r>
              <a:rPr lang="fi-FI" sz="1100" dirty="0"/>
              <a:t>Olen </a:t>
            </a:r>
            <a:r>
              <a:rPr lang="fi-FI" sz="1100" b="1" dirty="0"/>
              <a:t>XX</a:t>
            </a:r>
            <a:r>
              <a:rPr lang="fi-FI" sz="1100" dirty="0"/>
              <a:t> ja toimin tänään dialogin ohjaajana. </a:t>
            </a:r>
            <a:r>
              <a:rPr lang="fi-FI" sz="1100" i="1" dirty="0"/>
              <a:t>Kerro, miten puheenvuoroja jaetaan.</a:t>
            </a:r>
            <a:r>
              <a:rPr lang="fi-FI" sz="1100" dirty="0"/>
              <a:t> Pyritään puhumaan omasta kokemuksesta ja kuuntelemaan rauhassa muiden kokemuksia aiheesta.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Dialogin aikana voi olla erilaisia näkemyksiä aiheesta. Tämä sopii hyvin, sillä emme pyri yksimielisyyteen. Keskustelun lopuksi pohditaan, mitä olemme oppineet tai oivaltaneet dialogin aikana.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Keskustelussa ei tarvitse tehdä päätöksiä tai etsiä ratkaisuja, mutta sellaisia voi nousta esiin. Keskustelu käydään luottamuksellisesti. </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Dialogin kirjurina toimii </a:t>
            </a:r>
            <a:r>
              <a:rPr lang="fi-FI" sz="1100" b="1" dirty="0"/>
              <a:t>XX</a:t>
            </a:r>
            <a:r>
              <a:rPr lang="fi-FI" sz="1100" dirty="0"/>
              <a:t>. Keskustelu kirjataan siten, ettei siinä käy ilmi keitä keskustelussa on ollut mukana. Kaikki kirjaukset kootaan yhteenvedoksi, joka julkaistaan Kansallisten dialogien sivuilla. Yhteenvedosta ei voi tunnistaa yksittäisiä keskustelijoita.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Käydään alkuun lyhyt esittelykierros. Voit esitellä itsesi pelkällä etunimellä ja kertomalla, miksi haluat osallistua tähän dialogiin</a:t>
            </a:r>
            <a:r>
              <a:rPr lang="fi-FI" sz="1100" b="1" dirty="0"/>
              <a:t>. </a:t>
            </a:r>
            <a:endParaRPr sz="1100" b="1" dirty="0"/>
          </a:p>
          <a:p>
            <a:pPr marL="0" lvl="0" indent="0" algn="l" rtl="0">
              <a:lnSpc>
                <a:spcPct val="110000"/>
              </a:lnSpc>
              <a:spcBef>
                <a:spcPts val="0"/>
              </a:spcBef>
              <a:spcAft>
                <a:spcPts val="0"/>
              </a:spcAft>
              <a:buClr>
                <a:schemeClr val="dk1"/>
              </a:buClr>
              <a:buSzPts val="1600"/>
              <a:buNone/>
            </a:pPr>
            <a:endParaRPr sz="1100" dirty="0"/>
          </a:p>
          <a:p>
            <a:pPr marL="0" lvl="0" indent="0" algn="r" rtl="0">
              <a:lnSpc>
                <a:spcPct val="110000"/>
              </a:lnSpc>
              <a:spcBef>
                <a:spcPts val="0"/>
              </a:spcBef>
              <a:spcAft>
                <a:spcPts val="0"/>
              </a:spcAft>
              <a:buClr>
                <a:schemeClr val="dk1"/>
              </a:buClr>
              <a:buSzPts val="1600"/>
              <a:buNone/>
            </a:pPr>
            <a:r>
              <a:rPr lang="fi-FI" sz="1100" b="1" dirty="0"/>
              <a:t>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295" name="Google Shape;295;p18"/>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sz="5700" b="1" dirty="0"/>
          </a:p>
        </p:txBody>
      </p:sp>
      <p:sp>
        <p:nvSpPr>
          <p:cNvPr id="296" name="Google Shape;296;p18"/>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Aloitus</a:t>
            </a:r>
            <a:endParaRPr sz="1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1. </a:t>
            </a:r>
            <a:r>
              <a:rPr lang="fi-FI" b="1" dirty="0"/>
              <a:t>Kuuntele</a:t>
            </a:r>
            <a:r>
              <a:rPr lang="fi-FI" dirty="0"/>
              <a:t> toisia, älä keskeytä tai käynnistä sivukeskusteluja.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2. </a:t>
            </a:r>
            <a:r>
              <a:rPr lang="fi-FI" b="1" dirty="0"/>
              <a:t>Liity</a:t>
            </a:r>
            <a:r>
              <a:rPr lang="fi-FI" dirty="0"/>
              <a:t> toisten puheeseen ja käytä arkikieltä.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3. </a:t>
            </a:r>
            <a:r>
              <a:rPr lang="fi-FI" b="1" dirty="0"/>
              <a:t>Kerro</a:t>
            </a:r>
            <a:r>
              <a:rPr lang="fi-FI" dirty="0"/>
              <a:t> omasta kokemuksesta.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4. </a:t>
            </a:r>
            <a:r>
              <a:rPr lang="fi-FI" b="1" dirty="0"/>
              <a:t>Puhuttele</a:t>
            </a:r>
            <a:r>
              <a:rPr lang="fi-FI" dirty="0"/>
              <a:t> muita suoraan ja kysy heidän näkemyksiään.</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5. </a:t>
            </a:r>
            <a:r>
              <a:rPr lang="fi-FI" b="1" dirty="0"/>
              <a:t>Ole läsnä ja kunnioita </a:t>
            </a:r>
            <a:r>
              <a:rPr lang="fi-FI" dirty="0"/>
              <a:t>toisia sekä luottamuksen ilmapiiriä.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6. </a:t>
            </a:r>
            <a:r>
              <a:rPr lang="fi-FI" b="1" dirty="0"/>
              <a:t>Etsi ja kokoa.</a:t>
            </a:r>
            <a:r>
              <a:rPr lang="fi-FI" dirty="0"/>
              <a:t> Työstä rohkeasti esiin tulevia ristiriitoja ja etsi piiloon jääneitä asioita.</a:t>
            </a:r>
            <a:endParaRPr dirty="0"/>
          </a:p>
        </p:txBody>
      </p:sp>
      <p:sp>
        <p:nvSpPr>
          <p:cNvPr id="303" name="Google Shape;303;p19"/>
          <p:cNvSpPr txBox="1">
            <a:spLocks noGrp="1"/>
          </p:cNvSpPr>
          <p:nvPr>
            <p:ph type="body" idx="2"/>
          </p:nvPr>
        </p:nvSpPr>
        <p:spPr>
          <a:xfrm>
            <a:off x="6662250" y="228600"/>
            <a:ext cx="5081400" cy="582005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fi-FI" sz="1200" dirty="0"/>
              <a:t>Keskustelussa käytetään Erätauon rakentavan keskustelun pelisääntöjä. Käydään ne vielä lyhyesti läpi.</a:t>
            </a:r>
            <a:endParaRPr sz="1200" dirty="0"/>
          </a:p>
          <a:p>
            <a:pPr marL="0" lvl="0" indent="0" algn="l" rtl="0">
              <a:spcBef>
                <a:spcPts val="1000"/>
              </a:spcBef>
              <a:spcAft>
                <a:spcPts val="0"/>
              </a:spcAft>
              <a:buNone/>
            </a:pPr>
            <a:r>
              <a:rPr lang="fi-FI" sz="1200" i="1" dirty="0"/>
              <a:t>Ohjaaja käy läpi kuusi pelisääntöä, jotka löytyvät vasemmalta.</a:t>
            </a:r>
            <a:r>
              <a:rPr lang="fi-FI" sz="1200" dirty="0"/>
              <a:t> </a:t>
            </a:r>
            <a:endParaRPr sz="1200" dirty="0"/>
          </a:p>
          <a:p>
            <a:pPr marL="0" lvl="0" indent="0" algn="l" rtl="0">
              <a:spcBef>
                <a:spcPts val="1000"/>
              </a:spcBef>
              <a:spcAft>
                <a:spcPts val="0"/>
              </a:spcAft>
              <a:buNone/>
            </a:pPr>
            <a:r>
              <a:rPr lang="fi-FI" sz="1100" dirty="0"/>
              <a:t>1. Jokaisella on mahdollisuus rauhassa kertoa omista kokemuksistaan ja näkemyksistään. On tärkeää, että ei keskeytetä toisiamme eikä aloiteta sivukeskusteluja.</a:t>
            </a:r>
            <a:endParaRPr sz="1100" dirty="0"/>
          </a:p>
          <a:p>
            <a:pPr marL="0" lvl="0" indent="0" algn="l" rtl="0">
              <a:spcBef>
                <a:spcPts val="1000"/>
              </a:spcBef>
              <a:spcAft>
                <a:spcPts val="0"/>
              </a:spcAft>
              <a:buNone/>
            </a:pPr>
            <a:r>
              <a:rPr lang="fi-FI" sz="1100" dirty="0"/>
              <a:t>2. Pyritään liittymään toisten puheeseen. Käytetään arkikieltä ja vältetään erikoistermejä. </a:t>
            </a:r>
            <a:endParaRPr sz="1100" dirty="0"/>
          </a:p>
          <a:p>
            <a:pPr marL="0" lvl="0" indent="0" algn="l" rtl="0">
              <a:spcBef>
                <a:spcPts val="1000"/>
              </a:spcBef>
              <a:spcAft>
                <a:spcPts val="0"/>
              </a:spcAft>
              <a:buNone/>
            </a:pPr>
            <a:r>
              <a:rPr lang="fi-FI" sz="1100" dirty="0"/>
              <a:t>3. Jaetaan omia kokemuksiamme eli aiheeseen liittyviä ajatuksia, havaintoja, tunteita, muistoja ja kuvitelmia. </a:t>
            </a:r>
            <a:endParaRPr sz="1100" dirty="0"/>
          </a:p>
          <a:p>
            <a:pPr marL="0" lvl="0" indent="0" algn="l" rtl="0">
              <a:spcBef>
                <a:spcPts val="1000"/>
              </a:spcBef>
              <a:spcAft>
                <a:spcPts val="0"/>
              </a:spcAft>
              <a:buNone/>
            </a:pPr>
            <a:r>
              <a:rPr lang="fi-FI" sz="1100" dirty="0"/>
              <a:t>4. Voit puhutella muita suoraan ja kysyä kysymyksiä. </a:t>
            </a:r>
            <a:endParaRPr sz="1100" dirty="0"/>
          </a:p>
          <a:p>
            <a:pPr marL="0" lvl="0" indent="0" algn="l" rtl="0">
              <a:spcBef>
                <a:spcPts val="1000"/>
              </a:spcBef>
              <a:spcAft>
                <a:spcPts val="0"/>
              </a:spcAft>
              <a:buNone/>
            </a:pPr>
            <a:r>
              <a:rPr lang="fi-FI" sz="1100" dirty="0"/>
              <a:t>5. Keskitytään tähän hetkeen. Ei katsota keskustelun aikana puhelinta tai läppäriä. Keskustelemme tänään myös luottamuksellisesti. Voit kertoa, että olet ollut mukana tässä keskustelussa, mutta kerro toisten puheenvuorojen sisällöistä vain heidän luvallaan. Puhutaan kunnioittavasti toisista ihmisistä, vaikka olisimmekin eri mieltä heidän kanssaan. </a:t>
            </a:r>
          </a:p>
          <a:p>
            <a:pPr marL="0" lvl="0" indent="0" algn="l" rtl="0">
              <a:spcBef>
                <a:spcPts val="1000"/>
              </a:spcBef>
              <a:spcAft>
                <a:spcPts val="0"/>
              </a:spcAft>
              <a:buNone/>
            </a:pPr>
            <a:r>
              <a:rPr lang="fi-FI" sz="1100" dirty="0"/>
              <a:t>6. Dialogin on tarkoitus olla tilanne, jossa voidaan myös tutkia esiin nousevia ristiriitoja. Asioista ei tarvitse olla samaa mieltä. Eri näkökulmat rikastuttavat keskustelua ja auttavat meitä ymmärtämään paremmin dialogin aihetta. </a:t>
            </a:r>
            <a:endParaRPr sz="1100" dirty="0"/>
          </a:p>
          <a:p>
            <a:pPr marL="0" lvl="0" indent="0" algn="l" rtl="0">
              <a:spcBef>
                <a:spcPts val="1000"/>
              </a:spcBef>
              <a:spcAft>
                <a:spcPts val="0"/>
              </a:spcAft>
              <a:buNone/>
            </a:pPr>
            <a:r>
              <a:rPr lang="fi-FI" sz="1100" dirty="0"/>
              <a:t>Voimmeko sitoutua yhdessä näihin pelisääntöihin? </a:t>
            </a:r>
            <a:endParaRPr sz="1100" dirty="0"/>
          </a:p>
          <a:p>
            <a:pPr marL="0" lvl="0" indent="0" algn="l" rtl="0">
              <a:spcBef>
                <a:spcPts val="1000"/>
              </a:spcBef>
              <a:spcAft>
                <a:spcPts val="0"/>
              </a:spcAft>
              <a:buNone/>
            </a:pPr>
            <a:r>
              <a:rPr lang="fi-FI" sz="1100" dirty="0"/>
              <a:t>Hyvä, jatketaan!</a:t>
            </a:r>
            <a:endParaRPr sz="1100" dirty="0"/>
          </a:p>
          <a:p>
            <a:pPr marL="0" lvl="0" indent="0" algn="r" rtl="0">
              <a:spcBef>
                <a:spcPts val="1000"/>
              </a:spcBef>
              <a:spcAft>
                <a:spcPts val="0"/>
              </a:spcAft>
              <a:buNone/>
            </a:pPr>
            <a:r>
              <a:rPr lang="fi-FI" sz="1100" b="1" dirty="0"/>
              <a:t>5 min</a:t>
            </a:r>
            <a:endParaRPr sz="1100" b="1" dirty="0"/>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Rakentavan keskustelun pelisäännöt</a:t>
            </a:r>
            <a:endParaRPr sz="2000" b="1" dirty="0"/>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p:cNvSpPr txBox="1">
            <a:spLocks noGrp="1"/>
          </p:cNvSpPr>
          <p:nvPr>
            <p:ph type="body" idx="2"/>
          </p:nvPr>
        </p:nvSpPr>
        <p:spPr>
          <a:xfrm>
            <a:off x="6548284" y="707923"/>
            <a:ext cx="5262716" cy="5235676"/>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b="1" dirty="0">
                <a:solidFill>
                  <a:srgbClr val="FF0000"/>
                </a:solidFill>
              </a:rPr>
              <a:t>Lähdetään liikkeelle virittäytymällä aiheeseen seuraavan videon/musiikin/tekstin avulla. </a:t>
            </a:r>
          </a:p>
          <a:p>
            <a:pPr marL="0" indent="0">
              <a:lnSpc>
                <a:spcPct val="115000"/>
              </a:lnSpc>
              <a:spcBef>
                <a:spcPts val="0"/>
              </a:spcBef>
              <a:buSzPts val="1100"/>
              <a:buNone/>
            </a:pPr>
            <a:endParaRPr lang="fi-FI" sz="1400" b="1" i="1" dirty="0"/>
          </a:p>
          <a:p>
            <a:pPr marL="0" indent="0">
              <a:lnSpc>
                <a:spcPct val="115000"/>
              </a:lnSpc>
              <a:spcBef>
                <a:spcPts val="0"/>
              </a:spcBef>
              <a:buSzPts val="1100"/>
              <a:buNone/>
            </a:pPr>
            <a:r>
              <a:rPr lang="fi-FI" sz="1400" i="1" dirty="0">
                <a:solidFill>
                  <a:schemeClr val="tx1"/>
                </a:solidFill>
              </a:rPr>
              <a:t>Voit käyttää virittäytymiseen esimerkiksi tätä tekstiä: </a:t>
            </a:r>
          </a:p>
          <a:p>
            <a:pPr marL="0" indent="0">
              <a:lnSpc>
                <a:spcPct val="115000"/>
              </a:lnSpc>
              <a:spcBef>
                <a:spcPts val="0"/>
              </a:spcBef>
              <a:buSzPts val="1100"/>
              <a:buNone/>
            </a:pPr>
            <a:r>
              <a:rPr lang="fi-FI" sz="1400" b="1" dirty="0">
                <a:solidFill>
                  <a:schemeClr val="tx1"/>
                </a:solidFill>
              </a:rPr>
              <a:t>Aiemmissa Kansallisissa dialogeissa on toistuvasti noussut esiin ihmisten havainnot yhteiskunnan jakolinjojen syvenemisestä. Vaikuttaa siltä, että eri ihmisryhmien on vaikeaa löytää yhdistäviä tekijöitä ja tapoja, joilla kohdata toisensa. Eri sukupolvet, eri kulttuurit, erot ammateissa ja toimeentulossa, erot kaupunkien ja maaseudun välillä, ristiriidat vähemmistöjen ja enemmistöjen välillä sekä eri suuntiin vetävät poliittiset ideologiat ovat vaarassa erkaannuttaa meitä toisistamme. </a:t>
            </a:r>
            <a:r>
              <a:rPr lang="fi-FI" sz="1400" dirty="0">
                <a:solidFill>
                  <a:schemeClr val="tx1"/>
                </a:solidFill>
              </a:rPr>
              <a:t>? </a:t>
            </a:r>
            <a:endParaRPr lang="fi-FI" sz="1400" b="1" dirty="0">
              <a:solidFill>
                <a:schemeClr val="tx1"/>
              </a:solidFill>
            </a:endParaRPr>
          </a:p>
          <a:p>
            <a:pPr marL="0" indent="0">
              <a:lnSpc>
                <a:spcPct val="115000"/>
              </a:lnSpc>
              <a:spcBef>
                <a:spcPts val="0"/>
              </a:spcBef>
              <a:buSzPts val="1100"/>
              <a:buNone/>
            </a:pPr>
            <a:endParaRPr lang="fi-FI" sz="1400" b="1" dirty="0">
              <a:solidFill>
                <a:schemeClr val="tx1"/>
              </a:solidFill>
            </a:endParaRPr>
          </a:p>
          <a:p>
            <a:pPr marL="0" indent="0">
              <a:lnSpc>
                <a:spcPct val="115000"/>
              </a:lnSpc>
              <a:spcBef>
                <a:spcPts val="0"/>
              </a:spcBef>
              <a:buSzPts val="1100"/>
              <a:buNone/>
            </a:pPr>
            <a:r>
              <a:rPr lang="fi-FI" sz="1400" i="1" dirty="0"/>
              <a:t>Voit käyttää jotakin ajankohtaista artikkelia, uutista, tutkimusta, kappaletta tai muuta aiheeseen liittyvää materiaalia, joka sopii osallistujaryhmällesi ja virittää keskustelun sen avulla. Tai voit muokata tekstiä siten, että se sopii osallistujaryhmälle.</a:t>
            </a:r>
          </a:p>
          <a:p>
            <a:pPr marL="0" indent="0">
              <a:lnSpc>
                <a:spcPct val="115000"/>
              </a:lnSpc>
              <a:spcBef>
                <a:spcPts val="0"/>
              </a:spcBef>
              <a:buSzPts val="1100"/>
              <a:buNone/>
            </a:pPr>
            <a:endParaRPr lang="fi-FI" sz="1400" b="1" dirty="0"/>
          </a:p>
          <a:p>
            <a:pPr marL="0" lvl="0" indent="0" algn="l" rtl="0">
              <a:lnSpc>
                <a:spcPct val="115000"/>
              </a:lnSpc>
              <a:spcBef>
                <a:spcPts val="0"/>
              </a:spcBef>
              <a:spcAft>
                <a:spcPts val="0"/>
              </a:spcAft>
              <a:buClr>
                <a:schemeClr val="dk1"/>
              </a:buClr>
              <a:buSzPts val="1100"/>
              <a:buFont typeface="Arial"/>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b="1" dirty="0"/>
              <a:t>					2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14" name="Google Shape;314;p20"/>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Keskusteluun virittäytyminen</a:t>
            </a:r>
            <a:endParaRPr sz="1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C89BB47C-907A-E08D-0C8E-9E130F6A3888}"/>
            </a:ext>
          </a:extLst>
        </p:cNvPr>
        <p:cNvGrpSpPr/>
        <p:nvPr/>
      </p:nvGrpSpPr>
      <p:grpSpPr>
        <a:xfrm>
          <a:off x="0" y="0"/>
          <a:ext cx="0" cy="0"/>
          <a:chOff x="0" y="0"/>
          <a:chExt cx="0" cy="0"/>
        </a:xfrm>
      </p:grpSpPr>
      <p:sp>
        <p:nvSpPr>
          <p:cNvPr id="311" name="Google Shape;311;p20">
            <a:extLst>
              <a:ext uri="{FF2B5EF4-FFF2-40B4-BE49-F238E27FC236}">
                <a16:creationId xmlns:a16="http://schemas.microsoft.com/office/drawing/2014/main" id="{4BC0B882-530A-DB77-EC80-1668EFA0047A}"/>
              </a:ext>
            </a:extLst>
          </p:cNvPr>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i="1" dirty="0"/>
              <a:t>Voit muokata dialogin kysymyksiä siten, että ne sopivat paremmin osallistujaryhmälle.</a:t>
            </a:r>
            <a:endParaRPr sz="1400" i="1" dirty="0"/>
          </a:p>
        </p:txBody>
      </p:sp>
      <p:sp>
        <p:nvSpPr>
          <p:cNvPr id="312" name="Google Shape;312;p20">
            <a:extLst>
              <a:ext uri="{FF2B5EF4-FFF2-40B4-BE49-F238E27FC236}">
                <a16:creationId xmlns:a16="http://schemas.microsoft.com/office/drawing/2014/main" id="{15232024-3821-8AB9-7C76-C36B09E707DE}"/>
              </a:ext>
            </a:extLst>
          </p:cNvPr>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i="1" dirty="0">
                <a:highlight>
                  <a:srgbClr val="FFFFFF"/>
                </a:highlight>
              </a:rPr>
              <a:t>Virittäytymismateriaalin esittämisen jälkeen j</a:t>
            </a:r>
            <a:r>
              <a:rPr lang="fi-FI" sz="1400" i="1" dirty="0"/>
              <a:t>aa ryhmä pareihin. Kerro selkeästi, kuka on pari kenenkin kanssa. Jos ryhmässä on vain kolme henkilöä, voitte käsitellä ensimmäiset ajatukset koko ryhmän kesken. </a:t>
            </a:r>
            <a:r>
              <a:rPr lang="fi-FI" sz="1400" i="1" dirty="0">
                <a:highlight>
                  <a:srgbClr val="FFFFFF"/>
                </a:highlight>
              </a:rPr>
              <a:t>Voit aloittaa virittäytymisen ilman materiaalia suoraan pariporinalla. Valitse  vaihtoehtoisista kysymyksistä osallistujille paremmin sopiva tai muotoile itse juuri teille sopiva aloituskysymys.</a:t>
            </a:r>
            <a:endParaRPr lang="fi-FI" sz="1400" b="1" dirty="0"/>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indent="0">
              <a:lnSpc>
                <a:spcPct val="115000"/>
              </a:lnSpc>
              <a:spcBef>
                <a:spcPts val="0"/>
              </a:spcBef>
              <a:buSzPts val="1100"/>
              <a:buNone/>
            </a:pPr>
            <a:r>
              <a:rPr lang="fi-FI" sz="1400" i="1" dirty="0"/>
              <a:t>Vaihtoehto 1: </a:t>
            </a:r>
            <a:r>
              <a:rPr lang="fi-FI" sz="1400" b="1" dirty="0"/>
              <a:t>Kertokaa parillenne: </a:t>
            </a:r>
            <a:r>
              <a:rPr lang="fi-FI" sz="1400" b="1" dirty="0">
                <a:solidFill>
                  <a:schemeClr val="tx1"/>
                </a:solidFill>
              </a:rPr>
              <a:t>Mitä kokemuksia sinulla on koulusta, millaiset asiat koulussa ovat yhdistäneet meitä?</a:t>
            </a:r>
          </a:p>
          <a:p>
            <a:pPr marL="0" indent="0">
              <a:lnSpc>
                <a:spcPct val="115000"/>
              </a:lnSpc>
              <a:spcBef>
                <a:spcPts val="0"/>
              </a:spcBef>
              <a:buSzPts val="1100"/>
              <a:buNone/>
            </a:pPr>
            <a:endParaRPr lang="fi-FI" sz="1400" dirty="0">
              <a:solidFill>
                <a:schemeClr val="tx1"/>
              </a:solidFill>
            </a:endParaRPr>
          </a:p>
          <a:p>
            <a:pPr marL="0" indent="0">
              <a:lnSpc>
                <a:spcPct val="115000"/>
              </a:lnSpc>
              <a:spcBef>
                <a:spcPts val="0"/>
              </a:spcBef>
              <a:buSzPts val="1100"/>
              <a:buNone/>
            </a:pPr>
            <a:r>
              <a:rPr lang="fi-FI" sz="1400" i="1" dirty="0">
                <a:solidFill>
                  <a:schemeClr val="tx1"/>
                </a:solidFill>
              </a:rPr>
              <a:t>Vaihtoehto 2: </a:t>
            </a:r>
            <a:r>
              <a:rPr lang="fi-FI" sz="1400" b="1" dirty="0">
                <a:solidFill>
                  <a:schemeClr val="tx1"/>
                </a:solidFill>
              </a:rPr>
              <a:t>Kertokaa parillenne: Mitä kokemuksia sinulla on siitä, millaiset asiat koulussa ovat vieneet meitä erilleen? </a:t>
            </a:r>
            <a:endParaRPr lang="fi-FI" sz="1400" dirty="0">
              <a:solidFill>
                <a:schemeClr val="tx1"/>
              </a:solidFill>
            </a:endParaRP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fi-FI" sz="1400" dirty="0"/>
              <a:t>Pitäkää huoli, että molemmat pääsevät ääneen.</a:t>
            </a:r>
            <a:endParaRPr lang="fi-FI" sz="1400"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lang="fi-FI" sz="1400" b="1" dirty="0">
              <a:solidFill>
                <a:srgbClr val="FF0000"/>
              </a:solidFill>
            </a:endParaRPr>
          </a:p>
          <a:p>
            <a:pPr marL="0" lvl="0" indent="0" algn="l" rtl="0">
              <a:lnSpc>
                <a:spcPct val="110000"/>
              </a:lnSpc>
              <a:spcBef>
                <a:spcPts val="0"/>
              </a:spcBef>
              <a:spcAft>
                <a:spcPts val="0"/>
              </a:spcAft>
              <a:buClr>
                <a:schemeClr val="dk1"/>
              </a:buClr>
              <a:buSzPts val="1600"/>
              <a:buNone/>
            </a:pPr>
            <a:r>
              <a:rPr lang="fi-FI" sz="1400" dirty="0"/>
              <a:t>Tähän on aikaa kolme minuuttia. Voitte aloittaa…</a:t>
            </a:r>
          </a:p>
          <a:p>
            <a:pPr marL="0" lvl="0" indent="0" algn="l" rtl="0">
              <a:lnSpc>
                <a:spcPct val="110000"/>
              </a:lnSpc>
              <a:spcBef>
                <a:spcPts val="0"/>
              </a:spcBef>
              <a:spcAft>
                <a:spcPts val="0"/>
              </a:spcAft>
              <a:buClr>
                <a:schemeClr val="dk1"/>
              </a:buClr>
              <a:buSzPts val="1600"/>
              <a:buNone/>
            </a:pPr>
            <a:r>
              <a:rPr lang="fi-FI" sz="1400" dirty="0"/>
              <a:t>… Nyt on aika lopettaa.		                </a:t>
            </a:r>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r>
              <a:rPr lang="fi-FI" sz="1400" b="1" dirty="0"/>
              <a:t>					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a:extLst>
              <a:ext uri="{FF2B5EF4-FFF2-40B4-BE49-F238E27FC236}">
                <a16:creationId xmlns:a16="http://schemas.microsoft.com/office/drawing/2014/main" id="{BAFDB09B-1550-F83F-187A-CEE7DE137AEB}"/>
              </a:ext>
            </a:extLst>
          </p:cNvPr>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14" name="Google Shape;314;p20">
            <a:extLst>
              <a:ext uri="{FF2B5EF4-FFF2-40B4-BE49-F238E27FC236}">
                <a16:creationId xmlns:a16="http://schemas.microsoft.com/office/drawing/2014/main" id="{3AFCC91A-87B5-A212-9028-8E46E8189532}"/>
              </a:ext>
            </a:extLst>
          </p:cNvPr>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Keskusteluun virittäytyminen -  pariporina</a:t>
            </a:r>
            <a:endParaRPr sz="1800" b="1" dirty="0"/>
          </a:p>
        </p:txBody>
      </p:sp>
    </p:spTree>
    <p:extLst>
      <p:ext uri="{BB962C8B-B14F-4D97-AF65-F5344CB8AC3E}">
        <p14:creationId xmlns:p14="http://schemas.microsoft.com/office/powerpoint/2010/main" val="3659758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526350" y="1208125"/>
            <a:ext cx="5215076"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Kertokaa lyhyesti, mistä juttelitte parin kanssa ja mitä ajatuksia heräsi. </a:t>
            </a:r>
          </a:p>
          <a:p>
            <a:pPr marL="0" lvl="0" indent="0" algn="l" rtl="0">
              <a:lnSpc>
                <a:spcPct val="110000"/>
              </a:lnSpc>
              <a:spcBef>
                <a:spcPts val="0"/>
              </a:spcBef>
              <a:spcAft>
                <a:spcPts val="0"/>
              </a:spcAft>
              <a:buClr>
                <a:schemeClr val="dk1"/>
              </a:buClr>
              <a:buSzPts val="1600"/>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dirty="0"/>
              <a:t>Kuka aloittaa ja kertoo siitä, mistä puhuitte?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b="1" i="1" dirty="0"/>
              <a:t>Mitä muita kokemuksia nousi esiin? </a:t>
            </a:r>
            <a:endParaRPr sz="1400" b="1" i="1" dirty="0"/>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fi-FI" sz="1400" i="1" dirty="0"/>
              <a:t>-&gt; Tässä vaiheessa kannattaa kysyä jokaiselta osallistujalta jotakin ja siten viestiä, että jokaisen osallistuminen dialogiin on tärkeää. Jatkossa keskustelu voi olla vapaampaa</a:t>
            </a:r>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fi-FI" sz="1400" i="1" dirty="0"/>
              <a:t>Parien jälkeen jatkakaa keskustelua yhdessä: </a:t>
            </a:r>
            <a:r>
              <a:rPr lang="fi-FI" sz="1400" dirty="0"/>
              <a:t>Nyt kun olette kuunnelleet toisianne, millaisia ajatuksia/tuntemuksia, mahdollisia kysymyksiä on herännyt? </a:t>
            </a:r>
          </a:p>
          <a:p>
            <a:pPr marL="0" lvl="0" indent="0" algn="l" rtl="0">
              <a:lnSpc>
                <a:spcPct val="110000"/>
              </a:lnSpc>
              <a:spcBef>
                <a:spcPts val="0"/>
              </a:spcBef>
              <a:spcAft>
                <a:spcPts val="0"/>
              </a:spcAft>
              <a:buClr>
                <a:schemeClr val="dk1"/>
              </a:buClr>
              <a:buSzPts val="1600"/>
              <a:buNone/>
            </a:pPr>
            <a:endParaRPr sz="1400" i="1" dirty="0"/>
          </a:p>
          <a:p>
            <a:pPr marL="0" lvl="0" indent="0" algn="l" rtl="0">
              <a:lnSpc>
                <a:spcPct val="110000"/>
              </a:lnSpc>
              <a:spcBef>
                <a:spcPts val="0"/>
              </a:spcBef>
              <a:spcAft>
                <a:spcPts val="0"/>
              </a:spcAft>
              <a:buClr>
                <a:schemeClr val="dk1"/>
              </a:buClr>
              <a:buSzPts val="1600"/>
              <a:buNone/>
            </a:pPr>
            <a:r>
              <a:rPr lang="fi-FI" sz="1400" dirty="0"/>
              <a:t>Nostitte esiin ainakin seuraavia asioita: </a:t>
            </a:r>
            <a:r>
              <a:rPr lang="fi-FI" sz="1400" i="1" dirty="0"/>
              <a:t>kokoa joitakin esiin nousseita teemoja</a:t>
            </a:r>
            <a:endParaRPr sz="1400" i="1" dirty="0"/>
          </a:p>
          <a:p>
            <a:pPr marL="0" lvl="0" indent="0" algn="l" rtl="0">
              <a:lnSpc>
                <a:spcPct val="110000"/>
              </a:lnSpc>
              <a:spcBef>
                <a:spcPts val="0"/>
              </a:spcBef>
              <a:spcAft>
                <a:spcPts val="0"/>
              </a:spcAft>
              <a:buClr>
                <a:schemeClr val="dk1"/>
              </a:buClr>
              <a:buSzPts val="1600"/>
              <a:buNone/>
            </a:pPr>
            <a:endParaRPr sz="1400" i="1" dirty="0"/>
          </a:p>
          <a:p>
            <a:pPr marL="0" lvl="0" indent="0" algn="r" rtl="0">
              <a:lnSpc>
                <a:spcPct val="110000"/>
              </a:lnSpc>
              <a:spcBef>
                <a:spcPts val="0"/>
              </a:spcBef>
              <a:spcAft>
                <a:spcPts val="0"/>
              </a:spcAft>
              <a:buClr>
                <a:schemeClr val="dk1"/>
              </a:buClr>
              <a:buSzPts val="1600"/>
              <a:buNone/>
            </a:pPr>
            <a:r>
              <a:rPr lang="fi-FI" sz="1300" b="1" dirty="0"/>
              <a:t>15 min</a:t>
            </a:r>
            <a:endParaRPr sz="13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1" name="Google Shape;331;p22"/>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32" name="Google Shape;332;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a:t>
            </a:r>
            <a:endParaRPr sz="1800" b="1" dirty="0"/>
          </a:p>
        </p:txBody>
      </p:sp>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8110</TotalTime>
  <Words>2087</Words>
  <Application>Microsoft Office PowerPoint</Application>
  <PresentationFormat>Laajakuva</PresentationFormat>
  <Paragraphs>287</Paragraphs>
  <Slides>14</Slides>
  <Notes>12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Inter</vt:lpstr>
      <vt:lpstr>Inter Tight</vt:lpstr>
      <vt:lpstr>Kansalliset Dialogit</vt:lpstr>
      <vt:lpstr>Kansalliset dialogit  Miten tulevaisuuden peruskoulu tuo meidät yhteen?   Keskustelun käsikirjoitusluonnos Kesto 120 min </vt:lpstr>
      <vt:lpstr>Dialogien tuloksia hyödynnetään sekä Kansallisten dialogien yhteenvetoon ”Mikä tuo meidät yhteen?” että peruskoulun tulevaisuustyöhön   Seuraavalla dialla lyhyesti taustasta eli peruskoulun tulevaisuustyöstä.</vt:lpstr>
      <vt:lpstr>”Peruskoulu ei vain reagoi tulevaisuuden muutoksiin, vaan luo sitä tulevaisuutta, jonka me haluamme nähdä.” Kansliapäällikkö Lehikoinen  </vt:lpstr>
      <vt:lpstr>Ohjeita käsikirjoituksen käyttämiseen  Suunnittele dialogi ennakkoon käsikirjoituksen pohjalta.  Voit käyttää käsikirjoituksen ja ohjaamisen tukena myös keskustelun ohjauskortteja: www.eratauko.fi/tyokalu/keskustelun-ohjauskortit/  Käsikirjoitus on dialogin ohjaamisen tueksi, sitä ei tarvitse jakaa keskustelijoille. Käsikirjoitus kannattaa tulostaa itselle muokkauksen jälkeen.  Käsikirjoituksen sanoitukset ovat esimerkkisanoituksia. Muokkaa ne keskustelun aiheeseen, kohderyhmään ja suuhusi sopiviksi. Kellonajat ovat suuntaa-antavia. Niiden on tarkoitus antaa käsitys siitä, minkä verran aikaa kuhunkin vaiheeseen kannattaa suurin piirtein käyttää. Kellonaikoja ei tarvitse noudattaa täsmällisesti aloitusta ja lopetusta lukuun ottamatta.   Voit hyödyntää omaa ryhmänohjauksen osaamistasi ja käyttää tarpeen mukaan hyväksi havaittuja keinoja keskustelun ja keskustelijoiden tukemiseksi. Sovi ennakkoon, kuka kirjaa keskustelun. On tärkeää kirjata koko keskustelun kulku. Kirjurin ei tarvitse koostaa kirjauksista tiivistelmää vaan kirjata mahdollisimman tarkkaan, mitä keskustelussa sanottiin. Käsikirjoitus voi auttaa myös kirjuria valmistautumisessa.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Grahn Merja (VM)</cp:lastModifiedBy>
  <cp:revision>139</cp:revision>
  <dcterms:modified xsi:type="dcterms:W3CDTF">2024-10-22T05:53:36Z</dcterms:modified>
</cp:coreProperties>
</file>