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Inter Tight" panose="020B0604020202020204" charset="0"/>
      <p:regular r:id="rId15"/>
      <p:bold r:id="rId16"/>
      <p:italic r:id="rId17"/>
      <p:boldItalic r:id="rId18"/>
    </p:embeddedFont>
    <p:embeddedFont>
      <p:font typeface="Inter" panose="020B060402020202020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d57fd7cd8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g1d57fd7cd8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d57fd7cd8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g1d57fd7cd8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81c3277e6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g181c3277e6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d57fd7cd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g1d57fd7cd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d57fd7cd8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1d57fd7cd8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fb3991c3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g1fb3991c3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d57fd7cd8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1d57fd7cd8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d57fd7cd8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g1d57fd7cd8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d57fd7cd8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g1d57fd7cd8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Otsikko ja sisältö">
  <p:cSld name="1_Otsikko ja sisältö">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pic>
        <p:nvPicPr>
          <p:cNvPr id="214" name="Google Shape;214;p11"/>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215" name="Google Shape;215;p11"/>
          <p:cNvPicPr preferRelativeResize="0"/>
          <p:nvPr/>
        </p:nvPicPr>
        <p:blipFill rotWithShape="1">
          <a:blip r:embed="rId3">
            <a:alphaModFix/>
          </a:blip>
          <a:srcRect/>
          <a:stretch/>
        </p:blipFill>
        <p:spPr>
          <a:xfrm>
            <a:off x="4876799" y="6342111"/>
            <a:ext cx="2718865" cy="515874"/>
          </a:xfrm>
          <a:prstGeom prst="rect">
            <a:avLst/>
          </a:prstGeom>
          <a:noFill/>
          <a:ln>
            <a:noFill/>
          </a:ln>
        </p:spPr>
      </p:pic>
      <p:grpSp>
        <p:nvGrpSpPr>
          <p:cNvPr id="216" name="Google Shape;216;p11"/>
          <p:cNvGrpSpPr/>
          <p:nvPr/>
        </p:nvGrpSpPr>
        <p:grpSpPr>
          <a:xfrm>
            <a:off x="10574336" y="6256804"/>
            <a:ext cx="1289051" cy="318800"/>
            <a:chOff x="2181226" y="2460626"/>
            <a:chExt cx="7831137" cy="1936750"/>
          </a:xfrm>
        </p:grpSpPr>
        <p:sp>
          <p:nvSpPr>
            <p:cNvPr id="217" name="Google Shape;217;p11"/>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8" name="Google Shape;218;p11"/>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9" name="Google Shape;219;p11"/>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0" name="Google Shape;220;p11"/>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1" name="Google Shape;221;p11"/>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2" name="Google Shape;222;p11"/>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3" name="Google Shape;223;p11"/>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4" name="Google Shape;224;p11"/>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5" name="Google Shape;225;p11"/>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6" name="Google Shape;226;p11"/>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7" name="Google Shape;227;p11"/>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8" name="Google Shape;228;p11"/>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9" name="Google Shape;229;p11"/>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0" name="Google Shape;230;p11"/>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1" name="Google Shape;231;p11"/>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2" name="Google Shape;232;p11"/>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3" name="Google Shape;233;p11"/>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4" name="Google Shape;234;p11"/>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5" name="Google Shape;235;p11"/>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36" name="Google Shape;236;p11"/>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37" name="Google Shape;237;p11"/>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2"/>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2"/>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aosio ja logo" type="blank">
  <p:cSld name="BLANK">
    <p:spTree>
      <p:nvGrpSpPr>
        <p:cNvPr id="1" name="Shape 243"/>
        <p:cNvGrpSpPr/>
        <p:nvPr/>
      </p:nvGrpSpPr>
      <p:grpSpPr>
        <a:xfrm>
          <a:off x="0" y="0"/>
          <a:ext cx="0" cy="0"/>
          <a:chOff x="0" y="0"/>
          <a:chExt cx="0" cy="0"/>
        </a:xfrm>
      </p:grpSpPr>
      <p:sp>
        <p:nvSpPr>
          <p:cNvPr id="244" name="Google Shape;244;p1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247" name="Google Shape;247;p13"/>
          <p:cNvGrpSpPr/>
          <p:nvPr/>
        </p:nvGrpSpPr>
        <p:grpSpPr>
          <a:xfrm>
            <a:off x="10574336" y="6256804"/>
            <a:ext cx="1289051" cy="318800"/>
            <a:chOff x="2181226" y="2460626"/>
            <a:chExt cx="7831137" cy="1936750"/>
          </a:xfrm>
        </p:grpSpPr>
        <p:sp>
          <p:nvSpPr>
            <p:cNvPr id="248" name="Google Shape;248;p1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9" name="Google Shape;249;p1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0" name="Google Shape;250;p1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1" name="Google Shape;251;p1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2" name="Google Shape;252;p1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3" name="Google Shape;253;p1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4" name="Google Shape;254;p1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5" name="Google Shape;255;p1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6" name="Google Shape;256;p1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7" name="Google Shape;257;p1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8" name="Google Shape;258;p1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9" name="Google Shape;259;p1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0" name="Google Shape;260;p1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1" name="Google Shape;261;p1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2" name="Google Shape;262;p1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3" name="Google Shape;263;p1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4" name="Google Shape;264;p1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5" name="Google Shape;265;p1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6" name="Google Shape;266;p1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67" name="Google Shape;267;p1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68" name="Google Shape;268;p1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2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41"/>
        <p:cNvGrpSpPr/>
        <p:nvPr/>
      </p:nvGrpSpPr>
      <p:grpSpPr>
        <a:xfrm>
          <a:off x="0" y="0"/>
          <a:ext cx="0" cy="0"/>
          <a:chOff x="0" y="0"/>
          <a:chExt cx="0" cy="0"/>
        </a:xfrm>
      </p:grpSpPr>
      <p:pic>
        <p:nvPicPr>
          <p:cNvPr id="42" name="Google Shape;42;p3" descr="Kuva, joka sisältää kohteen lintu&#10;&#10;Kuvaus luotu automaattisesti"/>
          <p:cNvPicPr preferRelativeResize="0"/>
          <p:nvPr/>
        </p:nvPicPr>
        <p:blipFill rotWithShape="1">
          <a:blip r:embed="rId2">
            <a:alphaModFix/>
          </a:blip>
          <a:srcRect/>
          <a:stretch/>
        </p:blipFill>
        <p:spPr>
          <a:xfrm>
            <a:off x="6799315" y="4276173"/>
            <a:ext cx="5392685" cy="2581661"/>
          </a:xfrm>
          <a:prstGeom prst="rect">
            <a:avLst/>
          </a:prstGeom>
          <a:noFill/>
          <a:ln>
            <a:noFill/>
          </a:ln>
        </p:spPr>
      </p:pic>
      <p:pic>
        <p:nvPicPr>
          <p:cNvPr id="43" name="Google Shape;43;p3"/>
          <p:cNvPicPr preferRelativeResize="0"/>
          <p:nvPr/>
        </p:nvPicPr>
        <p:blipFill rotWithShape="1">
          <a:blip r:embed="rId3">
            <a:alphaModFix/>
          </a:blip>
          <a:srcRect/>
          <a:stretch/>
        </p:blipFill>
        <p:spPr>
          <a:xfrm>
            <a:off x="8138151" y="3774775"/>
            <a:ext cx="4053849" cy="3083059"/>
          </a:xfrm>
          <a:prstGeom prst="rect">
            <a:avLst/>
          </a:prstGeom>
          <a:noFill/>
          <a:ln>
            <a:noFill/>
          </a:ln>
        </p:spPr>
      </p:pic>
      <p:pic>
        <p:nvPicPr>
          <p:cNvPr id="44" name="Google Shape;44;p3"/>
          <p:cNvPicPr preferRelativeResize="0"/>
          <p:nvPr/>
        </p:nvPicPr>
        <p:blipFill rotWithShape="1">
          <a:blip r:embed="rId4">
            <a:alphaModFix/>
          </a:blip>
          <a:srcRect/>
          <a:stretch/>
        </p:blipFill>
        <p:spPr>
          <a:xfrm>
            <a:off x="0" y="0"/>
            <a:ext cx="4607859" cy="3921470"/>
          </a:xfrm>
          <a:prstGeom prst="rect">
            <a:avLst/>
          </a:prstGeom>
          <a:noFill/>
          <a:ln>
            <a:noFill/>
          </a:ln>
        </p:spPr>
      </p:pic>
      <p:sp>
        <p:nvSpPr>
          <p:cNvPr id="45" name="Google Shape;45;p3"/>
          <p:cNvSpPr txBox="1">
            <a:spLocks noGrp="1"/>
          </p:cNvSpPr>
          <p:nvPr>
            <p:ph type="ctrTitle"/>
          </p:nvPr>
        </p:nvSpPr>
        <p:spPr>
          <a:xfrm>
            <a:off x="793374" y="1601975"/>
            <a:ext cx="10614213" cy="3238966"/>
          </a:xfrm>
          <a:prstGeom prst="rect">
            <a:avLst/>
          </a:prstGeom>
          <a:noFill/>
          <a:ln>
            <a:noFill/>
          </a:ln>
        </p:spPr>
        <p:txBody>
          <a:bodyPr spcFirstLastPara="1" wrap="square" lIns="0" tIns="0" rIns="0" bIns="0" anchor="ctr" anchorCtr="0">
            <a:noAutofit/>
          </a:bodyPr>
          <a:lstStyle>
            <a:lvl1pPr lvl="0" algn="ctr">
              <a:lnSpc>
                <a:spcPct val="80000"/>
              </a:lnSpc>
              <a:spcBef>
                <a:spcPts val="0"/>
              </a:spcBef>
              <a:spcAft>
                <a:spcPts val="0"/>
              </a:spcAft>
              <a:buClr>
                <a:schemeClr val="dk1"/>
              </a:buClr>
              <a:buSzPts val="7000"/>
              <a:buFont typeface="Inter Tight"/>
              <a:buNone/>
              <a:defRPr sz="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49" name="Google Shape;49;p3"/>
          <p:cNvGrpSpPr/>
          <p:nvPr/>
        </p:nvGrpSpPr>
        <p:grpSpPr>
          <a:xfrm>
            <a:off x="10574336" y="6256804"/>
            <a:ext cx="1289051" cy="318800"/>
            <a:chOff x="2181226" y="2460626"/>
            <a:chExt cx="7831137" cy="1936750"/>
          </a:xfrm>
        </p:grpSpPr>
        <p:sp>
          <p:nvSpPr>
            <p:cNvPr id="50" name="Google Shape;50;p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1" name="Google Shape;51;p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2" name="Google Shape;52;p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3" name="Google Shape;53;p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4" name="Google Shape;54;p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5" name="Google Shape;55;p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6" name="Google Shape;56;p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7" name="Google Shape;57;p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8" name="Google Shape;58;p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9" name="Google Shape;59;p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0" name="Google Shape;60;p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1" name="Google Shape;61;p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2" name="Google Shape;62;p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3" name="Google Shape;63;p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4" name="Google Shape;64;p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5" name="Google Shape;65;p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6" name="Google Shape;66;p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7" name="Google Shape;67;p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8" name="Google Shape;68;p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69" name="Google Shape;69;p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70" name="Google Shape;70;p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sisältökohdetta" type="obj">
  <p:cSld name="OBJECT">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77" name="Google Shape;77;p4"/>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4"/>
          <p:cNvGrpSpPr/>
          <p:nvPr/>
        </p:nvGrpSpPr>
        <p:grpSpPr>
          <a:xfrm>
            <a:off x="10574336" y="6256804"/>
            <a:ext cx="1289051" cy="318800"/>
            <a:chOff x="2181226" y="2460626"/>
            <a:chExt cx="7831137" cy="1936750"/>
          </a:xfrm>
        </p:grpSpPr>
        <p:sp>
          <p:nvSpPr>
            <p:cNvPr id="79" name="Google Shape;79;p4"/>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0" name="Google Shape;80;p4"/>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1" name="Google Shape;81;p4"/>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2" name="Google Shape;82;p4"/>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3" name="Google Shape;83;p4"/>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4" name="Google Shape;84;p4"/>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5" name="Google Shape;85;p4"/>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6" name="Google Shape;86;p4"/>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7" name="Google Shape;87;p4"/>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8" name="Google Shape;88;p4"/>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9" name="Google Shape;89;p4"/>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0" name="Google Shape;90;p4"/>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1" name="Google Shape;91;p4"/>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2" name="Google Shape;92;p4"/>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3" name="Google Shape;93;p4"/>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4" name="Google Shape;94;p4"/>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5" name="Google Shape;95;p4"/>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6" name="Google Shape;96;p4"/>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7" name="Google Shape;97;p4"/>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98" name="Google Shape;98;p4"/>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99" name="Google Shape;99;p4"/>
          <p:cNvCxnSpPr/>
          <p:nvPr/>
        </p:nvCxnSpPr>
        <p:spPr>
          <a:xfrm>
            <a:off x="6203576" y="2003612"/>
            <a:ext cx="0" cy="2931459"/>
          </a:xfrm>
          <a:prstGeom prst="straightConnector1">
            <a:avLst/>
          </a:prstGeom>
          <a:noFill/>
          <a:ln w="12700" cap="flat" cmpd="sng">
            <a:solidFill>
              <a:schemeClr val="dk1"/>
            </a:solidFill>
            <a:prstDash val="solid"/>
            <a:miter lim="800000"/>
            <a:headEnd type="none" w="sm" len="sm"/>
            <a:tailEnd type="none" w="sm" len="sm"/>
          </a:ln>
        </p:spPr>
      </p:cxnSp>
      <p:cxnSp>
        <p:nvCxnSpPr>
          <p:cNvPr id="100" name="Google Shape;100;p4"/>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01"/>
        <p:cNvGrpSpPr/>
        <p:nvPr/>
      </p:nvGrpSpPr>
      <p:grpSpPr>
        <a:xfrm>
          <a:off x="0" y="0"/>
          <a:ext cx="0" cy="0"/>
          <a:chOff x="0" y="0"/>
          <a:chExt cx="0" cy="0"/>
        </a:xfrm>
      </p:grpSpPr>
      <p:pic>
        <p:nvPicPr>
          <p:cNvPr id="102" name="Google Shape;102;p5"/>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103" name="Google Shape;103;p5"/>
          <p:cNvPicPr preferRelativeResize="0"/>
          <p:nvPr/>
        </p:nvPicPr>
        <p:blipFill rotWithShape="1">
          <a:blip r:embed="rId3">
            <a:alphaModFix/>
          </a:blip>
          <a:srcRect/>
          <a:stretch/>
        </p:blipFill>
        <p:spPr>
          <a:xfrm>
            <a:off x="4876799" y="6342111"/>
            <a:ext cx="2718865" cy="515874"/>
          </a:xfrm>
          <a:prstGeom prst="rect">
            <a:avLst/>
          </a:prstGeom>
          <a:noFill/>
          <a:ln>
            <a:noFill/>
          </a:ln>
        </p:spPr>
      </p:pic>
      <p:sp>
        <p:nvSpPr>
          <p:cNvPr id="104" name="Google Shape;104;p5"/>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08" name="Google Shape;108;p5"/>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5"/>
          <p:cNvSpPr txBox="1">
            <a:spLocks noGrp="1"/>
          </p:cNvSpPr>
          <p:nvPr>
            <p:ph type="body" idx="4"/>
          </p:nvPr>
        </p:nvSpPr>
        <p:spPr>
          <a:xfrm>
            <a:off x="6826623" y="554400"/>
            <a:ext cx="4706469"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111" name="Google Shape;111;p5"/>
          <p:cNvCxnSpPr/>
          <p:nvPr/>
        </p:nvCxnSpPr>
        <p:spPr>
          <a:xfrm>
            <a:off x="6091518" y="0"/>
            <a:ext cx="0" cy="5988424"/>
          </a:xfrm>
          <a:prstGeom prst="straightConnector1">
            <a:avLst/>
          </a:prstGeom>
          <a:noFill/>
          <a:ln w="12700" cap="flat" cmpd="sng">
            <a:solidFill>
              <a:schemeClr val="dk1"/>
            </a:solidFill>
            <a:prstDash val="solid"/>
            <a:miter lim="800000"/>
            <a:headEnd type="none" w="sm" len="sm"/>
            <a:tailEnd type="none" w="sm" len="sm"/>
          </a:ln>
        </p:spPr>
      </p:cxnSp>
      <p:grpSp>
        <p:nvGrpSpPr>
          <p:cNvPr id="112" name="Google Shape;112;p5"/>
          <p:cNvGrpSpPr/>
          <p:nvPr/>
        </p:nvGrpSpPr>
        <p:grpSpPr>
          <a:xfrm>
            <a:off x="10574336" y="6256804"/>
            <a:ext cx="1289051" cy="318800"/>
            <a:chOff x="2181226" y="2460626"/>
            <a:chExt cx="7831137" cy="1936750"/>
          </a:xfrm>
        </p:grpSpPr>
        <p:sp>
          <p:nvSpPr>
            <p:cNvPr id="113" name="Google Shape;113;p5"/>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4" name="Google Shape;114;p5"/>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5" name="Google Shape;115;p5"/>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6" name="Google Shape;116;p5"/>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7" name="Google Shape;117;p5"/>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8" name="Google Shape;118;p5"/>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9" name="Google Shape;119;p5"/>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0" name="Google Shape;120;p5"/>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1" name="Google Shape;121;p5"/>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2" name="Google Shape;122;p5"/>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3" name="Google Shape;123;p5"/>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4" name="Google Shape;124;p5"/>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5" name="Google Shape;125;p5"/>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6" name="Google Shape;126;p5"/>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7" name="Google Shape;127;p5"/>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8" name="Google Shape;128;p5"/>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9" name="Google Shape;129;p5"/>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0" name="Google Shape;130;p5"/>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1" name="Google Shape;131;p5"/>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32" name="Google Shape;132;p5"/>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133" name="Google Shape;133;p5"/>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uvatekstillinen kuva">
  <p:cSld name="Kuvatekstillinen kuva">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2">
            <a:alphaModFix/>
          </a:blip>
          <a:srcRect/>
          <a:stretch/>
        </p:blipFill>
        <p:spPr>
          <a:xfrm>
            <a:off x="6864041" y="0"/>
            <a:ext cx="5335352" cy="5839188"/>
          </a:xfrm>
          <a:prstGeom prst="rect">
            <a:avLst/>
          </a:prstGeom>
          <a:noFill/>
          <a:ln>
            <a:noFill/>
          </a:ln>
        </p:spPr>
      </p:pic>
      <p:pic>
        <p:nvPicPr>
          <p:cNvPr id="136" name="Google Shape;136;p6"/>
          <p:cNvPicPr preferRelativeResize="0"/>
          <p:nvPr/>
        </p:nvPicPr>
        <p:blipFill rotWithShape="1">
          <a:blip r:embed="rId3">
            <a:alphaModFix/>
          </a:blip>
          <a:srcRect/>
          <a:stretch/>
        </p:blipFill>
        <p:spPr>
          <a:xfrm>
            <a:off x="7986848" y="0"/>
            <a:ext cx="4212544" cy="6858000"/>
          </a:xfrm>
          <a:prstGeom prst="rect">
            <a:avLst/>
          </a:prstGeom>
          <a:noFill/>
          <a:ln>
            <a:noFill/>
          </a:ln>
        </p:spPr>
      </p:pic>
      <p:sp>
        <p:nvSpPr>
          <p:cNvPr id="137" name="Google Shape;137;p6"/>
          <p:cNvSpPr txBox="1">
            <a:spLocks noGrp="1"/>
          </p:cNvSpPr>
          <p:nvPr>
            <p:ph type="title"/>
          </p:nvPr>
        </p:nvSpPr>
        <p:spPr>
          <a:xfrm>
            <a:off x="672353" y="555812"/>
            <a:ext cx="4961966"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
          <p:cNvSpPr txBox="1">
            <a:spLocks noGrp="1"/>
          </p:cNvSpPr>
          <p:nvPr>
            <p:ph type="body" idx="1"/>
          </p:nvPr>
        </p:nvSpPr>
        <p:spPr>
          <a:xfrm>
            <a:off x="672353" y="1546412"/>
            <a:ext cx="4961966"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6"/>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41" name="Google Shape;141;p6"/>
          <p:cNvSpPr>
            <a:spLocks noGrp="1"/>
          </p:cNvSpPr>
          <p:nvPr>
            <p:ph type="pic" idx="2"/>
          </p:nvPr>
        </p:nvSpPr>
        <p:spPr>
          <a:xfrm>
            <a:off x="6095999" y="385259"/>
            <a:ext cx="5699363"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 ja tausta">
  <p:cSld name="Kuva ja tausta">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2">
            <a:alphaModFix/>
          </a:blip>
          <a:srcRect/>
          <a:stretch/>
        </p:blipFill>
        <p:spPr>
          <a:xfrm>
            <a:off x="9312183" y="4174414"/>
            <a:ext cx="2879817" cy="2683586"/>
          </a:xfrm>
          <a:prstGeom prst="rect">
            <a:avLst/>
          </a:prstGeom>
          <a:noFill/>
          <a:ln>
            <a:noFill/>
          </a:ln>
        </p:spPr>
      </p:pic>
      <p:pic>
        <p:nvPicPr>
          <p:cNvPr id="144" name="Google Shape;144;p7"/>
          <p:cNvPicPr preferRelativeResize="0"/>
          <p:nvPr/>
        </p:nvPicPr>
        <p:blipFill rotWithShape="1">
          <a:blip r:embed="rId3">
            <a:alphaModFix/>
          </a:blip>
          <a:srcRect/>
          <a:stretch/>
        </p:blipFill>
        <p:spPr>
          <a:xfrm>
            <a:off x="7811284" y="4336645"/>
            <a:ext cx="4380716" cy="2519177"/>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0" y="0"/>
            <a:ext cx="6087736" cy="6858000"/>
          </a:xfrm>
          <a:prstGeom prst="rect">
            <a:avLst/>
          </a:prstGeom>
          <a:noFill/>
          <a:ln>
            <a:noFill/>
          </a:ln>
        </p:spPr>
      </p:pic>
      <p:pic>
        <p:nvPicPr>
          <p:cNvPr id="146" name="Google Shape;146;p7"/>
          <p:cNvPicPr preferRelativeResize="0"/>
          <p:nvPr/>
        </p:nvPicPr>
        <p:blipFill rotWithShape="1">
          <a:blip r:embed="rId5">
            <a:alphaModFix/>
          </a:blip>
          <a:srcRect/>
          <a:stretch/>
        </p:blipFill>
        <p:spPr>
          <a:xfrm>
            <a:off x="0" y="0"/>
            <a:ext cx="4233793" cy="6858000"/>
          </a:xfrm>
          <a:prstGeom prst="rect">
            <a:avLst/>
          </a:prstGeom>
          <a:noFill/>
          <a:ln>
            <a:noFill/>
          </a:ln>
        </p:spPr>
      </p:pic>
      <p:sp>
        <p:nvSpPr>
          <p:cNvPr id="147" name="Google Shape;147;p7"/>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48"/>
        <p:cNvGrpSpPr/>
        <p:nvPr/>
      </p:nvGrpSpPr>
      <p:grpSpPr>
        <a:xfrm>
          <a:off x="0" y="0"/>
          <a:ext cx="0" cy="0"/>
          <a:chOff x="0" y="0"/>
          <a:chExt cx="0" cy="0"/>
        </a:xfrm>
      </p:grpSpPr>
      <p:sp>
        <p:nvSpPr>
          <p:cNvPr id="149" name="Google Shape;149;p8"/>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 ja kehys">
  <p:cSld name="Kuva ja kehys">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2">
            <a:alphaModFix/>
          </a:blip>
          <a:srcRect/>
          <a:stretch/>
        </p:blipFill>
        <p:spPr>
          <a:xfrm>
            <a:off x="5378824" y="381163"/>
            <a:ext cx="6810994" cy="6472560"/>
          </a:xfrm>
          <a:prstGeom prst="rect">
            <a:avLst/>
          </a:prstGeom>
          <a:noFill/>
          <a:ln>
            <a:noFill/>
          </a:ln>
        </p:spPr>
      </p:pic>
      <p:pic>
        <p:nvPicPr>
          <p:cNvPr id="152" name="Google Shape;152;p9"/>
          <p:cNvPicPr preferRelativeResize="0"/>
          <p:nvPr/>
        </p:nvPicPr>
        <p:blipFill rotWithShape="1">
          <a:blip r:embed="rId3">
            <a:alphaModFix/>
          </a:blip>
          <a:srcRect/>
          <a:stretch/>
        </p:blipFill>
        <p:spPr>
          <a:xfrm>
            <a:off x="4509613" y="1722466"/>
            <a:ext cx="7686310" cy="5136653"/>
          </a:xfrm>
          <a:prstGeom prst="rect">
            <a:avLst/>
          </a:prstGeom>
          <a:noFill/>
          <a:ln>
            <a:noFill/>
          </a:ln>
        </p:spPr>
      </p:pic>
      <p:pic>
        <p:nvPicPr>
          <p:cNvPr id="153" name="Google Shape;153;p9"/>
          <p:cNvPicPr preferRelativeResize="0"/>
          <p:nvPr/>
        </p:nvPicPr>
        <p:blipFill rotWithShape="1">
          <a:blip r:embed="rId4">
            <a:alphaModFix/>
          </a:blip>
          <a:srcRect/>
          <a:stretch/>
        </p:blipFill>
        <p:spPr>
          <a:xfrm>
            <a:off x="0" y="0"/>
            <a:ext cx="5067311" cy="4245873"/>
          </a:xfrm>
          <a:prstGeom prst="rect">
            <a:avLst/>
          </a:prstGeom>
          <a:noFill/>
          <a:ln>
            <a:noFill/>
          </a:ln>
        </p:spPr>
      </p:pic>
      <p:pic>
        <p:nvPicPr>
          <p:cNvPr id="154" name="Google Shape;154;p9"/>
          <p:cNvPicPr preferRelativeResize="0"/>
          <p:nvPr/>
        </p:nvPicPr>
        <p:blipFill rotWithShape="1">
          <a:blip r:embed="rId5">
            <a:alphaModFix/>
          </a:blip>
          <a:srcRect/>
          <a:stretch/>
        </p:blipFill>
        <p:spPr>
          <a:xfrm>
            <a:off x="0" y="0"/>
            <a:ext cx="3568453" cy="4832615"/>
          </a:xfrm>
          <a:prstGeom prst="rect">
            <a:avLst/>
          </a:prstGeom>
          <a:noFill/>
          <a:ln>
            <a:noFill/>
          </a:ln>
        </p:spPr>
      </p:pic>
      <p:sp>
        <p:nvSpPr>
          <p:cNvPr id="155" name="Google Shape;155;p9"/>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nter"/>
              <a:ea typeface="Inter"/>
              <a:cs typeface="Inter"/>
              <a:sym typeface="Inter"/>
            </a:endParaRPr>
          </a:p>
        </p:txBody>
      </p:sp>
      <p:sp>
        <p:nvSpPr>
          <p:cNvPr id="156" name="Google Shape;156;p9"/>
          <p:cNvSpPr txBox="1">
            <a:spLocks noGrp="1"/>
          </p:cNvSpPr>
          <p:nvPr>
            <p:ph type="body" idx="1"/>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7" name="Google Shape;157;p9"/>
          <p:cNvGrpSpPr/>
          <p:nvPr/>
        </p:nvGrpSpPr>
        <p:grpSpPr>
          <a:xfrm>
            <a:off x="10197819" y="5884768"/>
            <a:ext cx="1289051" cy="318800"/>
            <a:chOff x="2181226" y="2460626"/>
            <a:chExt cx="7831137" cy="1936750"/>
          </a:xfrm>
        </p:grpSpPr>
        <p:sp>
          <p:nvSpPr>
            <p:cNvPr id="158" name="Google Shape;158;p9"/>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59" name="Google Shape;159;p9"/>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0" name="Google Shape;160;p9"/>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1" name="Google Shape;161;p9"/>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2" name="Google Shape;162;p9"/>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3" name="Google Shape;163;p9"/>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4" name="Google Shape;164;p9"/>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5" name="Google Shape;165;p9"/>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6" name="Google Shape;166;p9"/>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7" name="Google Shape;167;p9"/>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8" name="Google Shape;168;p9"/>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9" name="Google Shape;169;p9"/>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0" name="Google Shape;170;p9"/>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1" name="Google Shape;171;p9"/>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2" name="Google Shape;172;p9"/>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3" name="Google Shape;173;p9"/>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4" name="Google Shape;174;p9"/>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5" name="Google Shape;175;p9"/>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6" name="Google Shape;176;p9"/>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77" name="Google Shape;177;p9"/>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178" name="Google Shape;178;p9"/>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
        <p:nvSpPr>
          <p:cNvPr id="179" name="Google Shape;179;p9"/>
          <p:cNvSpPr>
            <a:spLocks noGrp="1"/>
          </p:cNvSpPr>
          <p:nvPr>
            <p:ph type="pic" idx="2"/>
          </p:nvPr>
        </p:nvSpPr>
        <p:spPr>
          <a:xfrm>
            <a:off x="401363" y="385260"/>
            <a:ext cx="11394000" cy="52236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0"/>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0"/>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0"/>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0"/>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186" name="Google Shape;186;p10"/>
          <p:cNvGrpSpPr/>
          <p:nvPr/>
        </p:nvGrpSpPr>
        <p:grpSpPr>
          <a:xfrm>
            <a:off x="10574336" y="6256804"/>
            <a:ext cx="1289051" cy="318800"/>
            <a:chOff x="2181226" y="2460626"/>
            <a:chExt cx="7831137" cy="1936750"/>
          </a:xfrm>
        </p:grpSpPr>
        <p:sp>
          <p:nvSpPr>
            <p:cNvPr id="187" name="Google Shape;187;p10"/>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8" name="Google Shape;188;p10"/>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9" name="Google Shape;189;p10"/>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0" name="Google Shape;190;p10"/>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1" name="Google Shape;191;p10"/>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2" name="Google Shape;192;p10"/>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3" name="Google Shape;193;p10"/>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4" name="Google Shape;194;p10"/>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5" name="Google Shape;195;p10"/>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6" name="Google Shape;196;p10"/>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7" name="Google Shape;197;p10"/>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8" name="Google Shape;198;p10"/>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9" name="Google Shape;199;p10"/>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0" name="Google Shape;200;p10"/>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1" name="Google Shape;201;p10"/>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2" name="Google Shape;202;p10"/>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3" name="Google Shape;203;p10"/>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4" name="Google Shape;204;p10"/>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5" name="Google Shape;205;p10"/>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06" name="Google Shape;206;p10"/>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07" name="Google Shape;207;p10"/>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000"/>
              <a:buFont typeface="Inter Tight"/>
              <a:buNone/>
              <a:defRPr sz="5000" b="0" i="0" u="none" strike="noStrike" cap="none">
                <a:solidFill>
                  <a:schemeClr val="dk1"/>
                </a:solidFill>
                <a:latin typeface="Inter Tight"/>
                <a:ea typeface="Inter Tight"/>
                <a:cs typeface="Inter Tight"/>
                <a:sym typeface="Inter T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marR="0" lvl="0"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1pPr>
            <a:lvl2pPr marL="914400" marR="0" lvl="1"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10" name="Google Shape;10;p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600" b="0" i="0" u="none" strike="noStrike" cap="none">
                <a:solidFill>
                  <a:schemeClr val="dk1"/>
                </a:solidFill>
                <a:latin typeface="Inter"/>
                <a:ea typeface="Inter"/>
                <a:cs typeface="Inter"/>
                <a:sym typeface="Inter"/>
              </a:defRPr>
            </a:lvl1pPr>
            <a:lvl2pPr marL="0" marR="0" lvl="1" indent="0" algn="l" rtl="0">
              <a:spcBef>
                <a:spcPts val="0"/>
              </a:spcBef>
              <a:buNone/>
              <a:defRPr sz="1600" b="0" i="0" u="none" strike="noStrike" cap="none">
                <a:solidFill>
                  <a:schemeClr val="dk1"/>
                </a:solidFill>
                <a:latin typeface="Inter"/>
                <a:ea typeface="Inter"/>
                <a:cs typeface="Inter"/>
                <a:sym typeface="Inter"/>
              </a:defRPr>
            </a:lvl2pPr>
            <a:lvl3pPr marL="0" marR="0" lvl="2" indent="0" algn="l" rtl="0">
              <a:spcBef>
                <a:spcPts val="0"/>
              </a:spcBef>
              <a:buNone/>
              <a:defRPr sz="1600" b="0" i="0" u="none" strike="noStrike" cap="none">
                <a:solidFill>
                  <a:schemeClr val="dk1"/>
                </a:solidFill>
                <a:latin typeface="Inter"/>
                <a:ea typeface="Inter"/>
                <a:cs typeface="Inter"/>
                <a:sym typeface="Inter"/>
              </a:defRPr>
            </a:lvl3pPr>
            <a:lvl4pPr marL="0" marR="0" lvl="3" indent="0" algn="l" rtl="0">
              <a:spcBef>
                <a:spcPts val="0"/>
              </a:spcBef>
              <a:buNone/>
              <a:defRPr sz="1600" b="0" i="0" u="none" strike="noStrike" cap="none">
                <a:solidFill>
                  <a:schemeClr val="dk1"/>
                </a:solidFill>
                <a:latin typeface="Inter"/>
                <a:ea typeface="Inter"/>
                <a:cs typeface="Inter"/>
                <a:sym typeface="Inter"/>
              </a:defRPr>
            </a:lvl4pPr>
            <a:lvl5pPr marL="0" marR="0" lvl="4" indent="0" algn="l" rtl="0">
              <a:spcBef>
                <a:spcPts val="0"/>
              </a:spcBef>
              <a:buNone/>
              <a:defRPr sz="1600" b="0" i="0" u="none" strike="noStrike" cap="none">
                <a:solidFill>
                  <a:schemeClr val="dk1"/>
                </a:solidFill>
                <a:latin typeface="Inter"/>
                <a:ea typeface="Inter"/>
                <a:cs typeface="Inter"/>
                <a:sym typeface="Inter"/>
              </a:defRPr>
            </a:lvl5pPr>
            <a:lvl6pPr marL="0" marR="0" lvl="5" indent="0" algn="l" rtl="0">
              <a:spcBef>
                <a:spcPts val="0"/>
              </a:spcBef>
              <a:buNone/>
              <a:defRPr sz="1600" b="0" i="0" u="none" strike="noStrike" cap="none">
                <a:solidFill>
                  <a:schemeClr val="dk1"/>
                </a:solidFill>
                <a:latin typeface="Inter"/>
                <a:ea typeface="Inter"/>
                <a:cs typeface="Inter"/>
                <a:sym typeface="Inter"/>
              </a:defRPr>
            </a:lvl6pPr>
            <a:lvl7pPr marL="0" marR="0" lvl="6" indent="0" algn="l" rtl="0">
              <a:spcBef>
                <a:spcPts val="0"/>
              </a:spcBef>
              <a:buNone/>
              <a:defRPr sz="1600" b="0" i="0" u="none" strike="noStrike" cap="none">
                <a:solidFill>
                  <a:schemeClr val="dk1"/>
                </a:solidFill>
                <a:latin typeface="Inter"/>
                <a:ea typeface="Inter"/>
                <a:cs typeface="Inter"/>
                <a:sym typeface="Inter"/>
              </a:defRPr>
            </a:lvl7pPr>
            <a:lvl8pPr marL="0" marR="0" lvl="7" indent="0" algn="l" rtl="0">
              <a:spcBef>
                <a:spcPts val="0"/>
              </a:spcBef>
              <a:buNone/>
              <a:defRPr sz="1600" b="0" i="0" u="none" strike="noStrike" cap="none">
                <a:solidFill>
                  <a:schemeClr val="dk1"/>
                </a:solidFill>
                <a:latin typeface="Inter"/>
                <a:ea typeface="Inter"/>
                <a:cs typeface="Inter"/>
                <a:sym typeface="Inter"/>
              </a:defRPr>
            </a:lvl8pPr>
            <a:lvl9pPr marL="0" marR="0" lvl="8" indent="0" algn="l" rtl="0">
              <a:spcBef>
                <a:spcPts val="0"/>
              </a:spcBef>
              <a:buNone/>
              <a:defRPr sz="1600" b="0" i="0" u="none" strike="noStrike" cap="none">
                <a:solidFill>
                  <a:schemeClr val="dk1"/>
                </a:solidFill>
                <a:latin typeface="Inter"/>
                <a:ea typeface="Inter"/>
                <a:cs typeface="Inter"/>
                <a:sym typeface="Inter"/>
              </a:defRPr>
            </a:lvl9pPr>
          </a:lstStyle>
          <a:p>
            <a:pPr marL="0" lvl="0" indent="0" algn="l"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dialogpaus.fi/"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s://www.dialogpaus.fi/verktyg/kort-for-att-leda-diskussion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2TnDwLUBji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9000"/>
              <a:buFont typeface="Inter Tight"/>
              <a:buNone/>
            </a:pPr>
            <a:r>
              <a:rPr lang="fi-FI"/>
              <a:t>Nationella dialoger</a:t>
            </a:r>
            <a:r>
              <a:rPr lang="fi-FI" sz="9000"/>
              <a:t/>
            </a:r>
            <a:br>
              <a:rPr lang="fi-FI" sz="9000"/>
            </a:br>
            <a:endParaRPr sz="9000"/>
          </a:p>
          <a:p>
            <a:pPr marL="0" lvl="0" indent="0" algn="l" rtl="0">
              <a:spcBef>
                <a:spcPts val="0"/>
              </a:spcBef>
              <a:spcAft>
                <a:spcPts val="0"/>
              </a:spcAft>
              <a:buClr>
                <a:schemeClr val="dk1"/>
              </a:buClr>
              <a:buSzPts val="9000"/>
              <a:buFont typeface="Inter Tight"/>
              <a:buNone/>
            </a:pPr>
            <a:r>
              <a:rPr lang="fi-FI" sz="3600" b="1"/>
              <a:t>Att leva i osäkerhet (eller en mer specifik rubrik)</a:t>
            </a:r>
            <a:endParaRPr sz="3600" b="1"/>
          </a:p>
          <a:p>
            <a:pPr marL="0" lvl="0" indent="0" algn="l" rtl="0">
              <a:lnSpc>
                <a:spcPct val="80000"/>
              </a:lnSpc>
              <a:spcBef>
                <a:spcPts val="0"/>
              </a:spcBef>
              <a:spcAft>
                <a:spcPts val="0"/>
              </a:spcAft>
              <a:buClr>
                <a:schemeClr val="dk1"/>
              </a:buClr>
              <a:buSzPts val="9000"/>
              <a:buFont typeface="Inter Tight"/>
              <a:buNone/>
            </a:pPr>
            <a:r>
              <a:rPr lang="fi-FI" sz="2400"/>
              <a:t>Manus för Dialogpaus-diskussionen</a:t>
            </a:r>
            <a:endParaRPr sz="2400"/>
          </a:p>
          <a:p>
            <a:pPr marL="0" lvl="0" indent="0" algn="l" rtl="0">
              <a:lnSpc>
                <a:spcPct val="80000"/>
              </a:lnSpc>
              <a:spcBef>
                <a:spcPts val="0"/>
              </a:spcBef>
              <a:spcAft>
                <a:spcPts val="0"/>
              </a:spcAft>
              <a:buClr>
                <a:schemeClr val="dk1"/>
              </a:buClr>
              <a:buSzPts val="9000"/>
              <a:buFont typeface="Inter Tight"/>
              <a:buNone/>
            </a:pPr>
            <a:r>
              <a:rPr lang="fi-FI" sz="2400"/>
              <a:t>Längd 120 minuter, live</a:t>
            </a:r>
            <a:endParaRPr sz="2400"/>
          </a:p>
          <a:p>
            <a:pPr marL="0" lvl="0" indent="0" algn="l" rtl="0">
              <a:lnSpc>
                <a:spcPct val="80000"/>
              </a:lnSpc>
              <a:spcBef>
                <a:spcPts val="0"/>
              </a:spcBef>
              <a:spcAft>
                <a:spcPts val="0"/>
              </a:spcAft>
              <a:buClr>
                <a:schemeClr val="dk1"/>
              </a:buClr>
              <a:buSzPts val="9000"/>
              <a:buFont typeface="Inter Tight"/>
              <a:buNone/>
            </a:pPr>
            <a:endParaRPr/>
          </a:p>
        </p:txBody>
      </p:sp>
      <p:sp>
        <p:nvSpPr>
          <p:cNvPr id="275" name="Google Shape;275;p15"/>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chemeClr val="dk1"/>
              </a:buClr>
              <a:buSzPts val="1600"/>
              <a:buNone/>
            </a:pPr>
            <a:r>
              <a:rPr lang="fi-FI">
                <a:solidFill>
                  <a:schemeClr val="lt1"/>
                </a:solidFill>
              </a:rPr>
              <a:t>.</a:t>
            </a:r>
            <a:endParaRPr>
              <a:solidFill>
                <a:schemeClr val="lt1"/>
              </a:solidFill>
            </a:endParaRPr>
          </a:p>
        </p:txBody>
      </p:sp>
      <p:pic>
        <p:nvPicPr>
          <p:cNvPr id="276" name="Google Shape;276;p15"/>
          <p:cNvPicPr preferRelativeResize="0"/>
          <p:nvPr/>
        </p:nvPicPr>
        <p:blipFill rotWithShape="1">
          <a:blip r:embed="rId3">
            <a:alphaModFix/>
          </a:blip>
          <a:srcRect/>
          <a:stretch/>
        </p:blipFill>
        <p:spPr>
          <a:xfrm>
            <a:off x="793376" y="5820036"/>
            <a:ext cx="1879352" cy="433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4"/>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400"/>
              <a:t>Min	Steg						Kl</a:t>
            </a:r>
            <a:endParaRPr sz="1400"/>
          </a:p>
          <a:p>
            <a:pPr marL="0" lvl="0" indent="0" algn="l" rtl="0">
              <a:spcBef>
                <a:spcPts val="0"/>
              </a:spcBef>
              <a:spcAft>
                <a:spcPts val="0"/>
              </a:spcAft>
              <a:buClr>
                <a:schemeClr val="dk1"/>
              </a:buClr>
              <a:buSzPts val="1600"/>
              <a:buNone/>
            </a:pPr>
            <a:endParaRPr sz="1400"/>
          </a:p>
          <a:p>
            <a:pPr marL="0" lvl="0" indent="0" algn="l" rtl="0">
              <a:spcBef>
                <a:spcPts val="0"/>
              </a:spcBef>
              <a:spcAft>
                <a:spcPts val="0"/>
              </a:spcAft>
              <a:buClr>
                <a:schemeClr val="dk1"/>
              </a:buClr>
              <a:buSzPts val="1600"/>
              <a:buNone/>
            </a:pPr>
            <a:r>
              <a:rPr lang="fi-FI" sz="1400"/>
              <a:t>15 	Inledning, spelregler, presentationsrunda, </a:t>
            </a:r>
            <a:endParaRPr sz="1400"/>
          </a:p>
          <a:p>
            <a:pPr marL="0" lvl="0" indent="0" algn="l" rtl="0">
              <a:spcBef>
                <a:spcPts val="0"/>
              </a:spcBef>
              <a:spcAft>
                <a:spcPts val="0"/>
              </a:spcAft>
              <a:buClr>
                <a:schemeClr val="dk1"/>
              </a:buClr>
              <a:buSzPts val="1600"/>
              <a:buNone/>
            </a:pPr>
            <a:r>
              <a:rPr lang="fi-FI" sz="1400"/>
              <a:t> 	inledande grej</a:t>
            </a:r>
            <a:endParaRPr sz="1400"/>
          </a:p>
          <a:p>
            <a:pPr marL="0" lvl="0" indent="0" algn="l" rtl="0">
              <a:spcBef>
                <a:spcPts val="0"/>
              </a:spcBef>
              <a:spcAft>
                <a:spcPts val="0"/>
              </a:spcAft>
              <a:buClr>
                <a:schemeClr val="dk1"/>
              </a:buClr>
              <a:buSzPts val="1600"/>
              <a:buNone/>
            </a:pPr>
            <a:r>
              <a:rPr lang="fi-FI" sz="1400"/>
              <a:t>85 	Gemensam diskussion (inklusive paus)</a:t>
            </a:r>
            <a:endParaRPr sz="1400"/>
          </a:p>
          <a:p>
            <a:pPr marL="0" lvl="0" indent="0" algn="l" rtl="0">
              <a:spcBef>
                <a:spcPts val="0"/>
              </a:spcBef>
              <a:spcAft>
                <a:spcPts val="0"/>
              </a:spcAft>
              <a:buClr>
                <a:schemeClr val="dk1"/>
              </a:buClr>
              <a:buSzPts val="1600"/>
              <a:buNone/>
            </a:pPr>
            <a:r>
              <a:rPr lang="fi-FI" sz="1400"/>
              <a:t>5 	Skriv ner insikter</a:t>
            </a:r>
            <a:endParaRPr sz="1400"/>
          </a:p>
          <a:p>
            <a:pPr marL="0" lvl="0" indent="0" algn="l" rtl="0">
              <a:spcBef>
                <a:spcPts val="0"/>
              </a:spcBef>
              <a:spcAft>
                <a:spcPts val="0"/>
              </a:spcAft>
              <a:buClr>
                <a:schemeClr val="dk1"/>
              </a:buClr>
              <a:buSzPts val="1600"/>
              <a:buNone/>
            </a:pPr>
            <a:r>
              <a:rPr lang="fi-FI" sz="1400" b="1"/>
              <a:t>10	Berätta om insikterna</a:t>
            </a:r>
            <a:endParaRPr sz="1400" b="1"/>
          </a:p>
          <a:p>
            <a:pPr marL="0" lvl="0" indent="0" algn="l" rtl="0">
              <a:spcBef>
                <a:spcPts val="0"/>
              </a:spcBef>
              <a:spcAft>
                <a:spcPts val="0"/>
              </a:spcAft>
              <a:buClr>
                <a:schemeClr val="dk1"/>
              </a:buClr>
              <a:buSzPts val="1600"/>
              <a:buNone/>
            </a:pPr>
            <a:r>
              <a:rPr lang="fi-FI" sz="1400"/>
              <a:t>5	Tack, avslutning</a:t>
            </a:r>
            <a:endParaRPr sz="1400"/>
          </a:p>
          <a:p>
            <a:pPr marL="0" lvl="0" indent="0" algn="l" rtl="0">
              <a:spcBef>
                <a:spcPts val="0"/>
              </a:spcBef>
              <a:spcAft>
                <a:spcPts val="0"/>
              </a:spcAft>
              <a:buClr>
                <a:schemeClr val="dk1"/>
              </a:buClr>
              <a:buSzPts val="1600"/>
              <a:buNone/>
            </a:pPr>
            <a:endParaRPr sz="1400"/>
          </a:p>
          <a:p>
            <a:pPr marL="0" lvl="0" indent="0" algn="l" rtl="0">
              <a:spcBef>
                <a:spcPts val="0"/>
              </a:spcBef>
              <a:spcAft>
                <a:spcPts val="0"/>
              </a:spcAft>
              <a:buClr>
                <a:schemeClr val="dk1"/>
              </a:buClr>
              <a:buSzPts val="1600"/>
              <a:buNone/>
            </a:pPr>
            <a:r>
              <a:rPr lang="fi-FI" sz="1400"/>
              <a:t>Sammanlagt 120 min</a:t>
            </a:r>
            <a:endParaRPr sz="1400"/>
          </a:p>
          <a:p>
            <a:pPr marL="0" lvl="0" indent="0" algn="l" rtl="0">
              <a:lnSpc>
                <a:spcPct val="110000"/>
              </a:lnSpc>
              <a:spcBef>
                <a:spcPts val="0"/>
              </a:spcBef>
              <a:spcAft>
                <a:spcPts val="0"/>
              </a:spcAft>
              <a:buClr>
                <a:schemeClr val="dk1"/>
              </a:buClr>
              <a:buSzPts val="1600"/>
              <a:buNone/>
            </a:pPr>
            <a:endParaRPr/>
          </a:p>
        </p:txBody>
      </p:sp>
      <p:sp>
        <p:nvSpPr>
          <p:cNvPr id="351" name="Google Shape;351;p24"/>
          <p:cNvSpPr txBox="1">
            <a:spLocks noGrp="1"/>
          </p:cNvSpPr>
          <p:nvPr>
            <p:ph type="body" idx="2"/>
          </p:nvPr>
        </p:nvSpPr>
        <p:spPr>
          <a:xfrm>
            <a:off x="6526350" y="1208125"/>
            <a:ext cx="50067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300"/>
              <a:t>Nu ber jag att var och en av er  med en mening dela med sig av en insikt, känsla eller tanke som blev kvar efter vår gemensamma diskussion. </a:t>
            </a:r>
            <a:endParaRPr sz="1300"/>
          </a:p>
          <a:p>
            <a:pPr marL="0" lvl="0" indent="0" algn="l" rtl="0">
              <a:spcBef>
                <a:spcPts val="0"/>
              </a:spcBef>
              <a:spcAft>
                <a:spcPts val="0"/>
              </a:spcAft>
              <a:buClr>
                <a:schemeClr val="dk1"/>
              </a:buClr>
              <a:buSzPts val="1600"/>
              <a:buNone/>
            </a:pPr>
            <a:endParaRPr sz="1300"/>
          </a:p>
          <a:p>
            <a:pPr marL="0" lvl="0" indent="0" algn="l" rtl="0">
              <a:spcBef>
                <a:spcPts val="0"/>
              </a:spcBef>
              <a:spcAft>
                <a:spcPts val="0"/>
              </a:spcAft>
              <a:buClr>
                <a:schemeClr val="dk1"/>
              </a:buClr>
              <a:buSzPts val="1600"/>
              <a:buNone/>
            </a:pPr>
            <a:r>
              <a:rPr lang="fi-FI" sz="1300"/>
              <a:t>Vi kan börja till exempel med dig…</a:t>
            </a:r>
            <a:endParaRPr sz="1300"/>
          </a:p>
          <a:p>
            <a:pPr marL="0" lvl="0" indent="0" algn="l" rtl="0">
              <a:spcBef>
                <a:spcPts val="0"/>
              </a:spcBef>
              <a:spcAft>
                <a:spcPts val="0"/>
              </a:spcAft>
              <a:buClr>
                <a:schemeClr val="dk1"/>
              </a:buClr>
              <a:buSzPts val="1600"/>
              <a:buNone/>
            </a:pPr>
            <a:endParaRPr sz="1300"/>
          </a:p>
          <a:p>
            <a:pPr marL="0" lvl="0" indent="0" algn="l" rtl="0">
              <a:spcBef>
                <a:spcPts val="0"/>
              </a:spcBef>
              <a:spcAft>
                <a:spcPts val="0"/>
              </a:spcAft>
              <a:buClr>
                <a:schemeClr val="dk1"/>
              </a:buClr>
              <a:buSzPts val="1600"/>
              <a:buNone/>
            </a:pPr>
            <a:r>
              <a:rPr lang="fi-FI" sz="1200"/>
              <a:t>→ </a:t>
            </a:r>
            <a:r>
              <a:rPr lang="fi-FI" sz="1300" i="1"/>
              <a:t>Börja med en person som du antar är redo att berätta om sin insikt</a:t>
            </a:r>
            <a:endParaRPr sz="1300" i="1"/>
          </a:p>
          <a:p>
            <a:pPr marL="0" lvl="0" indent="0" algn="l" rtl="0">
              <a:spcBef>
                <a:spcPts val="0"/>
              </a:spcBef>
              <a:spcAft>
                <a:spcPts val="0"/>
              </a:spcAft>
              <a:buClr>
                <a:schemeClr val="dk1"/>
              </a:buClr>
              <a:buSzPts val="1600"/>
              <a:buNone/>
            </a:pPr>
            <a:r>
              <a:rPr lang="fi-FI" sz="1200"/>
              <a:t>→ </a:t>
            </a:r>
            <a:r>
              <a:rPr lang="fi-FI" sz="1300" i="1"/>
              <a:t>Allt behöver man inte dela om man inte vill</a:t>
            </a:r>
            <a:endParaRPr sz="1300" i="1"/>
          </a:p>
          <a:p>
            <a:pPr marL="0" lvl="0" indent="0" algn="l" rtl="0">
              <a:spcBef>
                <a:spcPts val="0"/>
              </a:spcBef>
              <a:spcAft>
                <a:spcPts val="0"/>
              </a:spcAft>
              <a:buClr>
                <a:schemeClr val="dk1"/>
              </a:buClr>
              <a:buSzPts val="1600"/>
              <a:buNone/>
            </a:pPr>
            <a:endParaRPr sz="1300"/>
          </a:p>
          <a:p>
            <a:pPr marL="0" lvl="0" indent="0" algn="l" rtl="0">
              <a:spcBef>
                <a:spcPts val="0"/>
              </a:spcBef>
              <a:spcAft>
                <a:spcPts val="0"/>
              </a:spcAft>
              <a:buClr>
                <a:schemeClr val="dk1"/>
              </a:buClr>
              <a:buSzPts val="1600"/>
              <a:buNone/>
            </a:pPr>
            <a:endParaRPr sz="1300"/>
          </a:p>
          <a:p>
            <a:pPr marL="0" lvl="0" indent="0" algn="l" rtl="0">
              <a:spcBef>
                <a:spcPts val="0"/>
              </a:spcBef>
              <a:spcAft>
                <a:spcPts val="0"/>
              </a:spcAft>
              <a:buClr>
                <a:schemeClr val="dk1"/>
              </a:buClr>
              <a:buSzPts val="1600"/>
              <a:buNone/>
            </a:pPr>
            <a:r>
              <a:rPr lang="fi-FI" sz="1300"/>
              <a:t>Tack. Nu vill jag ännu fråga er vilka borde fortsätta diskussionen och om vilket ämne? </a:t>
            </a:r>
            <a:endParaRPr sz="1300"/>
          </a:p>
          <a:p>
            <a:pPr marL="0" lvl="0" indent="0" algn="l" rtl="0">
              <a:spcBef>
                <a:spcPts val="0"/>
              </a:spcBef>
              <a:spcAft>
                <a:spcPts val="0"/>
              </a:spcAft>
              <a:buClr>
                <a:schemeClr val="dk1"/>
              </a:buClr>
              <a:buSzPts val="1600"/>
              <a:buNone/>
            </a:pPr>
            <a:endParaRPr sz="13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r" rtl="0">
              <a:lnSpc>
                <a:spcPct val="110000"/>
              </a:lnSpc>
              <a:spcBef>
                <a:spcPts val="0"/>
              </a:spcBef>
              <a:spcAft>
                <a:spcPts val="0"/>
              </a:spcAft>
              <a:buClr>
                <a:schemeClr val="dk1"/>
              </a:buClr>
              <a:buSzPts val="1600"/>
              <a:buNone/>
            </a:pPr>
            <a:r>
              <a:rPr lang="fi-FI" sz="1300" b="1"/>
              <a:t>10 min</a:t>
            </a:r>
            <a:endParaRPr sz="1700" b="1"/>
          </a:p>
        </p:txBody>
      </p:sp>
      <p:sp>
        <p:nvSpPr>
          <p:cNvPr id="352" name="Google Shape;352;p24"/>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Att leva i osäkerhet</a:t>
            </a:r>
            <a:endParaRPr sz="5700" b="1"/>
          </a:p>
        </p:txBody>
      </p:sp>
      <p:sp>
        <p:nvSpPr>
          <p:cNvPr id="353" name="Google Shape;353;p24"/>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Berätta om insikterna</a:t>
            </a:r>
            <a:endParaRPr sz="1800" b="1"/>
          </a:p>
        </p:txBody>
      </p:sp>
      <p:pic>
        <p:nvPicPr>
          <p:cNvPr id="354" name="Google Shape;354;p24"/>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5"/>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400"/>
              <a:t>Min	Steg						Kl</a:t>
            </a:r>
            <a:endParaRPr sz="1400"/>
          </a:p>
          <a:p>
            <a:pPr marL="0" lvl="0" indent="0" algn="l" rtl="0">
              <a:spcBef>
                <a:spcPts val="0"/>
              </a:spcBef>
              <a:spcAft>
                <a:spcPts val="0"/>
              </a:spcAft>
              <a:buClr>
                <a:schemeClr val="dk1"/>
              </a:buClr>
              <a:buSzPts val="1600"/>
              <a:buNone/>
            </a:pPr>
            <a:endParaRPr sz="1400"/>
          </a:p>
          <a:p>
            <a:pPr marL="0" lvl="0" indent="0" algn="l" rtl="0">
              <a:spcBef>
                <a:spcPts val="0"/>
              </a:spcBef>
              <a:spcAft>
                <a:spcPts val="0"/>
              </a:spcAft>
              <a:buClr>
                <a:schemeClr val="dk1"/>
              </a:buClr>
              <a:buSzPts val="1600"/>
              <a:buNone/>
            </a:pPr>
            <a:r>
              <a:rPr lang="fi-FI" sz="1400"/>
              <a:t>15 	Inledning, spelregler, presentationsrunda, </a:t>
            </a:r>
            <a:endParaRPr sz="1400"/>
          </a:p>
          <a:p>
            <a:pPr marL="0" lvl="0" indent="0" algn="l" rtl="0">
              <a:spcBef>
                <a:spcPts val="0"/>
              </a:spcBef>
              <a:spcAft>
                <a:spcPts val="0"/>
              </a:spcAft>
              <a:buClr>
                <a:schemeClr val="dk1"/>
              </a:buClr>
              <a:buSzPts val="1600"/>
              <a:buNone/>
            </a:pPr>
            <a:r>
              <a:rPr lang="fi-FI" sz="1400"/>
              <a:t> 	inledande grej</a:t>
            </a:r>
            <a:endParaRPr sz="1400"/>
          </a:p>
          <a:p>
            <a:pPr marL="0" lvl="0" indent="0" algn="l" rtl="0">
              <a:spcBef>
                <a:spcPts val="0"/>
              </a:spcBef>
              <a:spcAft>
                <a:spcPts val="0"/>
              </a:spcAft>
              <a:buClr>
                <a:schemeClr val="dk1"/>
              </a:buClr>
              <a:buSzPts val="1600"/>
              <a:buNone/>
            </a:pPr>
            <a:r>
              <a:rPr lang="fi-FI" sz="1400"/>
              <a:t>85 	Gemensam diskussion (inklusive paus)</a:t>
            </a:r>
            <a:endParaRPr sz="1400"/>
          </a:p>
          <a:p>
            <a:pPr marL="0" lvl="0" indent="0" algn="l" rtl="0">
              <a:spcBef>
                <a:spcPts val="0"/>
              </a:spcBef>
              <a:spcAft>
                <a:spcPts val="0"/>
              </a:spcAft>
              <a:buClr>
                <a:schemeClr val="dk1"/>
              </a:buClr>
              <a:buSzPts val="1600"/>
              <a:buNone/>
            </a:pPr>
            <a:r>
              <a:rPr lang="fi-FI" sz="1400"/>
              <a:t>5 	Skriv ner insikter</a:t>
            </a:r>
            <a:endParaRPr sz="1400"/>
          </a:p>
          <a:p>
            <a:pPr marL="0" lvl="0" indent="0" algn="l" rtl="0">
              <a:spcBef>
                <a:spcPts val="0"/>
              </a:spcBef>
              <a:spcAft>
                <a:spcPts val="0"/>
              </a:spcAft>
              <a:buClr>
                <a:schemeClr val="dk1"/>
              </a:buClr>
              <a:buSzPts val="1600"/>
              <a:buNone/>
            </a:pPr>
            <a:r>
              <a:rPr lang="fi-FI" sz="1400"/>
              <a:t>10	Berätta om insikterna</a:t>
            </a:r>
            <a:endParaRPr sz="1400"/>
          </a:p>
          <a:p>
            <a:pPr marL="0" lvl="0" indent="0" algn="l" rtl="0">
              <a:spcBef>
                <a:spcPts val="0"/>
              </a:spcBef>
              <a:spcAft>
                <a:spcPts val="0"/>
              </a:spcAft>
              <a:buClr>
                <a:schemeClr val="dk1"/>
              </a:buClr>
              <a:buSzPts val="1600"/>
              <a:buNone/>
            </a:pPr>
            <a:r>
              <a:rPr lang="fi-FI" sz="1400" b="1"/>
              <a:t>5	Tack, avslutning</a:t>
            </a:r>
            <a:endParaRPr sz="1400" b="1"/>
          </a:p>
          <a:p>
            <a:pPr marL="0" lvl="0" indent="0" algn="l" rtl="0">
              <a:spcBef>
                <a:spcPts val="0"/>
              </a:spcBef>
              <a:spcAft>
                <a:spcPts val="0"/>
              </a:spcAft>
              <a:buClr>
                <a:schemeClr val="dk1"/>
              </a:buClr>
              <a:buSzPts val="1600"/>
              <a:buNone/>
            </a:pPr>
            <a:endParaRPr sz="1400"/>
          </a:p>
          <a:p>
            <a:pPr marL="0" lvl="0" indent="0" algn="l" rtl="0">
              <a:spcBef>
                <a:spcPts val="0"/>
              </a:spcBef>
              <a:spcAft>
                <a:spcPts val="0"/>
              </a:spcAft>
              <a:buClr>
                <a:schemeClr val="dk1"/>
              </a:buClr>
              <a:buSzPts val="1600"/>
              <a:buNone/>
            </a:pPr>
            <a:r>
              <a:rPr lang="fi-FI" sz="1400"/>
              <a:t>Sammanlagt 120 min</a:t>
            </a:r>
            <a:endParaRPr sz="1500"/>
          </a:p>
          <a:p>
            <a:pPr marL="0" lvl="0" indent="0" algn="l" rtl="0">
              <a:lnSpc>
                <a:spcPct val="110000"/>
              </a:lnSpc>
              <a:spcBef>
                <a:spcPts val="0"/>
              </a:spcBef>
              <a:spcAft>
                <a:spcPts val="0"/>
              </a:spcAft>
              <a:buClr>
                <a:schemeClr val="dk1"/>
              </a:buClr>
              <a:buSzPts val="1600"/>
              <a:buNone/>
            </a:pPr>
            <a:endParaRPr/>
          </a:p>
        </p:txBody>
      </p:sp>
      <p:sp>
        <p:nvSpPr>
          <p:cNvPr id="360" name="Google Shape;360;p25"/>
          <p:cNvSpPr txBox="1">
            <a:spLocks noGrp="1"/>
          </p:cNvSpPr>
          <p:nvPr>
            <p:ph type="body" idx="2"/>
          </p:nvPr>
        </p:nvSpPr>
        <p:spPr>
          <a:xfrm>
            <a:off x="6526350" y="1208125"/>
            <a:ext cx="50067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300"/>
              <a:t>Hur kändes den här Dialogpaus-diskussionen och det här temat?</a:t>
            </a:r>
            <a:endParaRPr sz="1300"/>
          </a:p>
          <a:p>
            <a:pPr marL="0" lvl="0" indent="0" algn="l" rtl="0">
              <a:spcBef>
                <a:spcPts val="0"/>
              </a:spcBef>
              <a:spcAft>
                <a:spcPts val="0"/>
              </a:spcAft>
              <a:buClr>
                <a:schemeClr val="dk1"/>
              </a:buClr>
              <a:buSzPts val="1600"/>
              <a:buNone/>
            </a:pPr>
            <a:r>
              <a:rPr lang="fi-FI" sz="1300"/>
              <a:t>Vilken känsla eller stämning fick ni av den gemensamma diskussionen?</a:t>
            </a:r>
            <a:endParaRPr sz="1300"/>
          </a:p>
          <a:p>
            <a:pPr marL="0" lvl="0" indent="0" algn="l" rtl="0">
              <a:spcBef>
                <a:spcPts val="0"/>
              </a:spcBef>
              <a:spcAft>
                <a:spcPts val="0"/>
              </a:spcAft>
              <a:buClr>
                <a:schemeClr val="dk1"/>
              </a:buClr>
              <a:buSzPts val="1600"/>
              <a:buNone/>
            </a:pPr>
            <a:endParaRPr sz="1300"/>
          </a:p>
          <a:p>
            <a:pPr marL="0" lvl="0" indent="0" algn="l" rtl="0">
              <a:spcBef>
                <a:spcPts val="0"/>
              </a:spcBef>
              <a:spcAft>
                <a:spcPts val="0"/>
              </a:spcAft>
              <a:buClr>
                <a:schemeClr val="dk1"/>
              </a:buClr>
              <a:buSzPts val="1600"/>
              <a:buNone/>
            </a:pPr>
            <a:r>
              <a:rPr lang="fi-FI" sz="1300" b="1"/>
              <a:t>Jag ber er ännu kort att fylla i feedback formuläret, det tar bara en liten stund. </a:t>
            </a:r>
            <a:r>
              <a:rPr lang="fi-FI" sz="1300"/>
              <a:t>Responsen hjälper oss att vidareutveckla helheten. </a:t>
            </a:r>
            <a:endParaRPr sz="1300"/>
          </a:p>
          <a:p>
            <a:pPr marL="0" lvl="0" indent="0" algn="l" rtl="0">
              <a:spcBef>
                <a:spcPts val="0"/>
              </a:spcBef>
              <a:spcAft>
                <a:spcPts val="0"/>
              </a:spcAft>
              <a:buClr>
                <a:schemeClr val="dk1"/>
              </a:buClr>
              <a:buSzPts val="1600"/>
              <a:buNone/>
            </a:pPr>
            <a:endParaRPr sz="1300"/>
          </a:p>
          <a:p>
            <a:pPr marL="0" lvl="0" indent="0" algn="l" rtl="0">
              <a:spcBef>
                <a:spcPts val="0"/>
              </a:spcBef>
              <a:spcAft>
                <a:spcPts val="0"/>
              </a:spcAft>
              <a:buClr>
                <a:schemeClr val="dk1"/>
              </a:buClr>
              <a:buSzPts val="1600"/>
              <a:buNone/>
            </a:pPr>
            <a:r>
              <a:rPr lang="fi-FI" sz="1300"/>
              <a:t>Nu är det dags att avsluta diskussionen. Tack!</a:t>
            </a:r>
            <a:endParaRPr sz="1300"/>
          </a:p>
          <a:p>
            <a:pPr marL="0" lvl="0" indent="0" algn="l" rtl="0">
              <a:spcBef>
                <a:spcPts val="0"/>
              </a:spcBef>
              <a:spcAft>
                <a:spcPts val="0"/>
              </a:spcAft>
              <a:buClr>
                <a:schemeClr val="dk1"/>
              </a:buClr>
              <a:buSzPts val="1600"/>
              <a:buNone/>
            </a:pPr>
            <a:endParaRPr sz="1300"/>
          </a:p>
          <a:p>
            <a:pPr marL="0" lvl="0" indent="0" algn="l" rtl="0">
              <a:spcBef>
                <a:spcPts val="0"/>
              </a:spcBef>
              <a:spcAft>
                <a:spcPts val="0"/>
              </a:spcAft>
              <a:buClr>
                <a:schemeClr val="dk1"/>
              </a:buClr>
              <a:buSzPts val="1600"/>
              <a:buNone/>
            </a:pPr>
            <a:r>
              <a:rPr lang="fi-FI" sz="1300"/>
              <a:t>Om du vill kan du i sociala medier berätta att du varit med om denna diskussion. Du kan använda till exempel hashtags som #NationellaDialoger #AttLevaIOsäkerhet. </a:t>
            </a:r>
            <a:endParaRPr sz="1300"/>
          </a:p>
          <a:p>
            <a:pPr marL="0" lvl="0" indent="0" algn="l" rtl="0">
              <a:spcBef>
                <a:spcPts val="0"/>
              </a:spcBef>
              <a:spcAft>
                <a:spcPts val="0"/>
              </a:spcAft>
              <a:buClr>
                <a:schemeClr val="dk1"/>
              </a:buClr>
              <a:buSzPts val="1600"/>
              <a:buNone/>
            </a:pPr>
            <a:endParaRPr sz="1300"/>
          </a:p>
          <a:p>
            <a:pPr marL="0" lvl="0" indent="0" algn="l" rtl="0">
              <a:spcBef>
                <a:spcPts val="0"/>
              </a:spcBef>
              <a:spcAft>
                <a:spcPts val="0"/>
              </a:spcAft>
              <a:buClr>
                <a:schemeClr val="dk1"/>
              </a:buClr>
              <a:buSzPts val="1600"/>
              <a:buNone/>
            </a:pPr>
            <a:r>
              <a:rPr lang="fi-FI" sz="1300"/>
              <a:t>Diskussionen var konfidentiell så berätta inget som någon annan har sagt utan lov. Du kan dela med dig av dina egna tankar och känslor, samt allmänt teman som diskuterats.</a:t>
            </a:r>
            <a:endParaRPr sz="1300"/>
          </a:p>
          <a:p>
            <a:pPr marL="0" lvl="0" indent="0" algn="l" rtl="0">
              <a:spcBef>
                <a:spcPts val="0"/>
              </a:spcBef>
              <a:spcAft>
                <a:spcPts val="0"/>
              </a:spcAft>
              <a:buClr>
                <a:schemeClr val="dk1"/>
              </a:buClr>
              <a:buSzPts val="1600"/>
              <a:buNone/>
            </a:pPr>
            <a:endParaRPr sz="1300"/>
          </a:p>
          <a:p>
            <a:pPr marL="0" lvl="0" indent="0" algn="l" rtl="0">
              <a:spcBef>
                <a:spcPts val="0"/>
              </a:spcBef>
              <a:spcAft>
                <a:spcPts val="0"/>
              </a:spcAft>
              <a:buClr>
                <a:schemeClr val="dk1"/>
              </a:buClr>
              <a:buSzPts val="1600"/>
              <a:buNone/>
            </a:pPr>
            <a:r>
              <a:rPr lang="fi-FI" sz="1300"/>
              <a:t>Tack för en givande diskussion. Hoppas ni nu fortsätter diskussionen som vi nu påbörjat. </a:t>
            </a:r>
            <a:endParaRPr sz="1300"/>
          </a:p>
          <a:p>
            <a:pPr marL="0" lvl="0" indent="0" algn="l" rtl="0">
              <a:spcBef>
                <a:spcPts val="0"/>
              </a:spcBef>
              <a:spcAft>
                <a:spcPts val="0"/>
              </a:spcAft>
              <a:buClr>
                <a:schemeClr val="dk1"/>
              </a:buClr>
              <a:buSzPts val="1600"/>
              <a:buNone/>
            </a:pPr>
            <a:endParaRPr sz="1300"/>
          </a:p>
          <a:p>
            <a:pPr marL="0" lvl="0" indent="0" algn="l" rtl="0">
              <a:lnSpc>
                <a:spcPct val="110000"/>
              </a:lnSpc>
              <a:spcBef>
                <a:spcPts val="0"/>
              </a:spcBef>
              <a:spcAft>
                <a:spcPts val="0"/>
              </a:spcAft>
              <a:buClr>
                <a:schemeClr val="dk1"/>
              </a:buClr>
              <a:buSzPts val="1600"/>
              <a:buNone/>
            </a:pPr>
            <a:endParaRPr sz="1300">
              <a:solidFill>
                <a:srgbClr val="000000"/>
              </a:solidFill>
            </a:endParaRPr>
          </a:p>
          <a:p>
            <a:pPr marL="0" lvl="0" indent="0" algn="l" rtl="0">
              <a:lnSpc>
                <a:spcPct val="100000"/>
              </a:lnSpc>
              <a:spcBef>
                <a:spcPts val="0"/>
              </a:spcBef>
              <a:spcAft>
                <a:spcPts val="0"/>
              </a:spcAft>
              <a:buClr>
                <a:schemeClr val="dk1"/>
              </a:buClr>
              <a:buSzPts val="1100"/>
              <a:buNone/>
            </a:pPr>
            <a:endParaRPr sz="1300">
              <a:solidFill>
                <a:srgbClr val="000000"/>
              </a:solidFill>
            </a:endParaRPr>
          </a:p>
          <a:p>
            <a:pPr marL="0" lvl="0" indent="0" algn="l" rtl="0">
              <a:lnSpc>
                <a:spcPct val="110000"/>
              </a:lnSpc>
              <a:spcBef>
                <a:spcPts val="0"/>
              </a:spcBef>
              <a:spcAft>
                <a:spcPts val="0"/>
              </a:spcAft>
              <a:buClr>
                <a:schemeClr val="dk1"/>
              </a:buClr>
              <a:buSzPts val="1600"/>
              <a:buNone/>
            </a:pPr>
            <a:endParaRPr sz="1300">
              <a:solidFill>
                <a:srgbClr val="FF0000"/>
              </a:solidFill>
            </a:endParaRPr>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r" rtl="0">
              <a:lnSpc>
                <a:spcPct val="110000"/>
              </a:lnSpc>
              <a:spcBef>
                <a:spcPts val="0"/>
              </a:spcBef>
              <a:spcAft>
                <a:spcPts val="0"/>
              </a:spcAft>
              <a:buClr>
                <a:schemeClr val="dk1"/>
              </a:buClr>
              <a:buSzPts val="1600"/>
              <a:buNone/>
            </a:pPr>
            <a:endParaRPr sz="1700" b="1"/>
          </a:p>
        </p:txBody>
      </p:sp>
      <p:sp>
        <p:nvSpPr>
          <p:cNvPr id="361" name="Google Shape;361;p25"/>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Att leva i osäkerhet</a:t>
            </a:r>
            <a:endParaRPr sz="5700" b="1"/>
          </a:p>
        </p:txBody>
      </p:sp>
      <p:sp>
        <p:nvSpPr>
          <p:cNvPr id="362" name="Google Shape;362;p25"/>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Tack, avslutning</a:t>
            </a:r>
            <a:endParaRPr sz="1800" b="1"/>
          </a:p>
        </p:txBody>
      </p:sp>
      <p:pic>
        <p:nvPicPr>
          <p:cNvPr id="363" name="Google Shape;363;p25"/>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6"/>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fi-FI" sz="1300">
                <a:highlight>
                  <a:srgbClr val="FFFFFF"/>
                </a:highlight>
              </a:rPr>
              <a:t>Den operativa kärngruppen tar emot registreringar av diskussionerna.</a:t>
            </a:r>
            <a:r>
              <a:rPr lang="fi-FI" sz="1500">
                <a:highlight>
                  <a:srgbClr val="FFFFFF"/>
                </a:highlight>
              </a:rPr>
              <a:t> </a:t>
            </a:r>
            <a:endParaRPr sz="1300"/>
          </a:p>
          <a:p>
            <a:pPr marL="0" lvl="0" indent="0" algn="l" rtl="0">
              <a:lnSpc>
                <a:spcPct val="100000"/>
              </a:lnSpc>
              <a:spcBef>
                <a:spcPts val="0"/>
              </a:spcBef>
              <a:spcAft>
                <a:spcPts val="0"/>
              </a:spcAft>
              <a:buClr>
                <a:schemeClr val="dk1"/>
              </a:buClr>
              <a:buSzPts val="1100"/>
              <a:buFont typeface="Arial"/>
              <a:buNone/>
            </a:pPr>
            <a:endParaRPr sz="1300"/>
          </a:p>
          <a:p>
            <a:pPr marL="0" lvl="0" indent="0" algn="l" rtl="0">
              <a:lnSpc>
                <a:spcPct val="100000"/>
              </a:lnSpc>
              <a:spcBef>
                <a:spcPts val="0"/>
              </a:spcBef>
              <a:spcAft>
                <a:spcPts val="0"/>
              </a:spcAft>
              <a:buClr>
                <a:schemeClr val="dk1"/>
              </a:buClr>
              <a:buSzPts val="1100"/>
              <a:buNone/>
            </a:pPr>
            <a:r>
              <a:rPr lang="fi-FI" sz="1300"/>
              <a:t>Inlämnande av registreringar för gemensam sammanställning ökar effekterna av diskussionerna, eftersom de således inverkar på innehållet i den nationella sammanfattningen för det året och därigenom på alla utvecklingsprojekt och aktörer som har för avsikt att använda sammanfattningen till stöd för sitt eget arbete.</a:t>
            </a:r>
            <a:endParaRPr sz="1300"/>
          </a:p>
          <a:p>
            <a:pPr marL="0" lvl="0" indent="0" algn="l" rtl="0">
              <a:lnSpc>
                <a:spcPct val="100000"/>
              </a:lnSpc>
              <a:spcBef>
                <a:spcPts val="0"/>
              </a:spcBef>
              <a:spcAft>
                <a:spcPts val="0"/>
              </a:spcAft>
              <a:buClr>
                <a:schemeClr val="dk1"/>
              </a:buClr>
              <a:buSzPts val="1100"/>
              <a:buNone/>
            </a:pPr>
            <a:endParaRPr sz="1300"/>
          </a:p>
          <a:p>
            <a:pPr marL="0" lvl="0" indent="0" algn="l" rtl="0">
              <a:lnSpc>
                <a:spcPct val="100000"/>
              </a:lnSpc>
              <a:spcBef>
                <a:spcPts val="0"/>
              </a:spcBef>
              <a:spcAft>
                <a:spcPts val="0"/>
              </a:spcAft>
              <a:buClr>
                <a:schemeClr val="dk1"/>
              </a:buClr>
              <a:buSzPts val="1100"/>
              <a:buFont typeface="Arial"/>
              <a:buNone/>
            </a:pPr>
            <a:r>
              <a:rPr lang="fi-FI" sz="1300"/>
              <a:t>Ett team som sammanställer registreringar i anslutning till den operativa kärngruppen analyserar registreringarna och färdigställer den nationella sammanställningen.</a:t>
            </a:r>
            <a:endParaRPr sz="1300"/>
          </a:p>
          <a:p>
            <a:pPr marL="0" lvl="0" indent="0" algn="l" rtl="0">
              <a:lnSpc>
                <a:spcPct val="110000"/>
              </a:lnSpc>
              <a:spcBef>
                <a:spcPts val="0"/>
              </a:spcBef>
              <a:spcAft>
                <a:spcPts val="0"/>
              </a:spcAft>
              <a:buClr>
                <a:schemeClr val="dk1"/>
              </a:buClr>
              <a:buSzPts val="1600"/>
              <a:buNone/>
            </a:pPr>
            <a:endParaRPr/>
          </a:p>
        </p:txBody>
      </p:sp>
      <p:sp>
        <p:nvSpPr>
          <p:cNvPr id="369" name="Google Shape;369;p26"/>
          <p:cNvSpPr txBox="1">
            <a:spLocks noGrp="1"/>
          </p:cNvSpPr>
          <p:nvPr>
            <p:ph type="body" idx="2"/>
          </p:nvPr>
        </p:nvSpPr>
        <p:spPr>
          <a:xfrm>
            <a:off x="6526350" y="1103850"/>
            <a:ext cx="5006700" cy="4650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None/>
            </a:pPr>
            <a:r>
              <a:rPr lang="fi-FI" sz="1300"/>
              <a:t>ack för att du ordnade en Dialogpaus-diskussion som del av de Nationella dialogerna. Förhoppningsvis var det en bra erfarenhet för dig som facilitator samt för deltagarna. Diskussionsarrangörernas och deltagarnas dialogkunnande stärks som en följd av de Nationella dialogerna. </a:t>
            </a:r>
            <a:endParaRPr sz="1300">
              <a:highlight>
                <a:srgbClr val="FFFF00"/>
              </a:highlight>
            </a:endParaRPr>
          </a:p>
          <a:p>
            <a:pPr marL="0" lvl="0" indent="0" algn="l" rtl="0">
              <a:lnSpc>
                <a:spcPct val="115000"/>
              </a:lnSpc>
              <a:spcBef>
                <a:spcPts val="0"/>
              </a:spcBef>
              <a:spcAft>
                <a:spcPts val="0"/>
              </a:spcAft>
              <a:buClr>
                <a:schemeClr val="dk1"/>
              </a:buClr>
              <a:buSzPts val="1100"/>
              <a:buNone/>
            </a:pPr>
            <a:endParaRPr sz="1300"/>
          </a:p>
          <a:p>
            <a:pPr marL="0" lvl="0" indent="0" algn="l" rtl="0">
              <a:lnSpc>
                <a:spcPct val="115000"/>
              </a:lnSpc>
              <a:spcBef>
                <a:spcPts val="0"/>
              </a:spcBef>
              <a:spcAft>
                <a:spcPts val="0"/>
              </a:spcAft>
              <a:buClr>
                <a:schemeClr val="dk1"/>
              </a:buClr>
              <a:buSzPts val="1100"/>
              <a:buNone/>
            </a:pPr>
            <a:r>
              <a:rPr lang="fi-FI" sz="1300"/>
              <a:t>Dialog är en möjlighet att fördjupa förståelse, lära sig om konstruktiv diskussion, stanna upp och lyssna på andras erfarenheter och dela med sig egna, ofärdiga tankar. </a:t>
            </a:r>
            <a:endParaRPr sz="1300"/>
          </a:p>
          <a:p>
            <a:pPr marL="0" lvl="0" indent="0" algn="l" rtl="0">
              <a:lnSpc>
                <a:spcPct val="115000"/>
              </a:lnSpc>
              <a:spcBef>
                <a:spcPts val="0"/>
              </a:spcBef>
              <a:spcAft>
                <a:spcPts val="0"/>
              </a:spcAft>
              <a:buClr>
                <a:schemeClr val="dk1"/>
              </a:buClr>
              <a:buSzPts val="1100"/>
              <a:buNone/>
            </a:pPr>
            <a:endParaRPr sz="1300"/>
          </a:p>
          <a:p>
            <a:pPr marL="0" lvl="0" indent="0" algn="l" rtl="0">
              <a:lnSpc>
                <a:spcPct val="115000"/>
              </a:lnSpc>
              <a:spcBef>
                <a:spcPts val="0"/>
              </a:spcBef>
              <a:spcAft>
                <a:spcPts val="0"/>
              </a:spcAft>
              <a:buClr>
                <a:schemeClr val="dk1"/>
              </a:buClr>
              <a:buSzPts val="1100"/>
              <a:buNone/>
            </a:pPr>
            <a:r>
              <a:rPr lang="fi-FI" sz="1300"/>
              <a:t>Dialog är ändå inget underverk. En diskussion kan vara väldigt lyckad, men ibland märker man att det behövs mera diskussion. Det är också en viktig insikt. Ibland tar det tid att skapa förtroende. Om det känns att det skulle behövas mer diskussion eller diskussion om ett annat tema, är det bra att skapa tid för det. </a:t>
            </a:r>
            <a:endParaRPr sz="1300"/>
          </a:p>
          <a:p>
            <a:pPr marL="0" lvl="0" indent="0" algn="l" rtl="0">
              <a:lnSpc>
                <a:spcPct val="115000"/>
              </a:lnSpc>
              <a:spcBef>
                <a:spcPts val="0"/>
              </a:spcBef>
              <a:spcAft>
                <a:spcPts val="0"/>
              </a:spcAft>
              <a:buClr>
                <a:schemeClr val="dk1"/>
              </a:buClr>
              <a:buSzPts val="1100"/>
              <a:buNone/>
            </a:pPr>
            <a:endParaRPr sz="1300"/>
          </a:p>
          <a:p>
            <a:pPr marL="0" lvl="0" indent="0" algn="l" rtl="0">
              <a:lnSpc>
                <a:spcPct val="115000"/>
              </a:lnSpc>
              <a:spcBef>
                <a:spcPts val="0"/>
              </a:spcBef>
              <a:spcAft>
                <a:spcPts val="0"/>
              </a:spcAft>
              <a:buClr>
                <a:schemeClr val="dk1"/>
              </a:buClr>
              <a:buSzPts val="1100"/>
              <a:buFont typeface="Arial"/>
              <a:buNone/>
            </a:pPr>
            <a:r>
              <a:rPr lang="fi-FI" sz="1300"/>
              <a:t>Hjälp med att planera och genomföra  diskussionen får du till exempel på Dialogpaus-stiftelsens sidor: </a:t>
            </a:r>
            <a:r>
              <a:rPr lang="fi-FI" sz="1300" u="sng">
                <a:solidFill>
                  <a:schemeClr val="hlink"/>
                </a:solidFill>
                <a:hlinkClick r:id="rId3"/>
              </a:rPr>
              <a:t>https://www.dialogpaus.fi/</a:t>
            </a:r>
            <a:r>
              <a:rPr lang="fi-FI" sz="1300"/>
              <a:t> </a:t>
            </a:r>
            <a:endParaRPr sz="1300">
              <a:solidFill>
                <a:srgbClr val="000000"/>
              </a:solidFill>
            </a:endParaRPr>
          </a:p>
          <a:p>
            <a:pPr marL="0" lvl="0" indent="0" algn="l" rtl="0">
              <a:lnSpc>
                <a:spcPct val="110000"/>
              </a:lnSpc>
              <a:spcBef>
                <a:spcPts val="0"/>
              </a:spcBef>
              <a:spcAft>
                <a:spcPts val="0"/>
              </a:spcAft>
              <a:buClr>
                <a:schemeClr val="dk1"/>
              </a:buClr>
              <a:buSzPts val="1600"/>
              <a:buNone/>
            </a:pPr>
            <a:endParaRPr sz="1300">
              <a:solidFill>
                <a:srgbClr val="FF0000"/>
              </a:solidFill>
            </a:endParaRPr>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r" rtl="0">
              <a:lnSpc>
                <a:spcPct val="110000"/>
              </a:lnSpc>
              <a:spcBef>
                <a:spcPts val="0"/>
              </a:spcBef>
              <a:spcAft>
                <a:spcPts val="0"/>
              </a:spcAft>
              <a:buClr>
                <a:schemeClr val="dk1"/>
              </a:buClr>
              <a:buSzPts val="1600"/>
              <a:buNone/>
            </a:pPr>
            <a:endParaRPr sz="1700" b="1"/>
          </a:p>
        </p:txBody>
      </p:sp>
      <p:sp>
        <p:nvSpPr>
          <p:cNvPr id="370" name="Google Shape;370;p26"/>
          <p:cNvSpPr txBox="1">
            <a:spLocks noGrp="1"/>
          </p:cNvSpPr>
          <p:nvPr>
            <p:ph type="body" idx="3"/>
          </p:nvPr>
        </p:nvSpPr>
        <p:spPr>
          <a:xfrm>
            <a:off x="656600" y="638025"/>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800" b="1">
                <a:latin typeface="Inter"/>
                <a:ea typeface="Inter"/>
                <a:cs typeface="Inter"/>
                <a:sym typeface="Inter"/>
              </a:rPr>
              <a:t>Hur vidare?</a:t>
            </a:r>
            <a:endParaRPr sz="1800" b="1"/>
          </a:p>
        </p:txBody>
      </p:sp>
      <p:sp>
        <p:nvSpPr>
          <p:cNvPr id="371" name="Google Shape;371;p26"/>
          <p:cNvSpPr txBox="1">
            <a:spLocks noGrp="1"/>
          </p:cNvSpPr>
          <p:nvPr>
            <p:ph type="body" idx="4"/>
          </p:nvPr>
        </p:nvSpPr>
        <p:spPr>
          <a:xfrm>
            <a:off x="6526350" y="248725"/>
            <a:ext cx="4706400" cy="687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5000"/>
              <a:buNone/>
            </a:pPr>
            <a:r>
              <a:rPr lang="fi-FI" sz="1800"/>
              <a:t>Till arrangören:</a:t>
            </a:r>
            <a:endParaRPr sz="1800"/>
          </a:p>
          <a:p>
            <a:pPr marL="0" lvl="0" indent="0" algn="l" rtl="0">
              <a:spcBef>
                <a:spcPts val="0"/>
              </a:spcBef>
              <a:spcAft>
                <a:spcPts val="0"/>
              </a:spcAft>
              <a:buClr>
                <a:schemeClr val="dk1"/>
              </a:buClr>
              <a:buSzPts val="5000"/>
              <a:buNone/>
            </a:pPr>
            <a:endParaRPr sz="1000" b="1"/>
          </a:p>
          <a:p>
            <a:pPr marL="0" lvl="0" indent="0" algn="l" rtl="0">
              <a:spcBef>
                <a:spcPts val="0"/>
              </a:spcBef>
              <a:spcAft>
                <a:spcPts val="0"/>
              </a:spcAft>
              <a:buClr>
                <a:schemeClr val="dk1"/>
              </a:buClr>
              <a:buSzPts val="5000"/>
              <a:buNone/>
            </a:pPr>
            <a:r>
              <a:rPr lang="fi-FI" sz="1800" b="1"/>
              <a:t>Tack för att du ordnade en dialog!</a:t>
            </a:r>
            <a:endParaRPr sz="1800" b="1"/>
          </a:p>
        </p:txBody>
      </p:sp>
      <p:pic>
        <p:nvPicPr>
          <p:cNvPr id="372" name="Google Shape;372;p26"/>
          <p:cNvPicPr preferRelativeResize="0"/>
          <p:nvPr/>
        </p:nvPicPr>
        <p:blipFill rotWithShape="1">
          <a:blip r:embed="rId4">
            <a:alphaModFix/>
          </a:blip>
          <a:srcRect/>
          <a:stretch/>
        </p:blipFill>
        <p:spPr>
          <a:xfrm>
            <a:off x="234376" y="6246924"/>
            <a:ext cx="1601574" cy="36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ctrTitle"/>
          </p:nvPr>
        </p:nvSpPr>
        <p:spPr>
          <a:xfrm>
            <a:off x="793375" y="710675"/>
            <a:ext cx="10614300" cy="4903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fi-FI" sz="2400" b="1"/>
              <a:t>Anvisningar för hur du använder manuskriptet</a:t>
            </a:r>
            <a:endParaRPr sz="2400" b="1"/>
          </a:p>
          <a:p>
            <a:pPr marL="457200" lvl="0" indent="0" algn="l" rtl="0">
              <a:lnSpc>
                <a:spcPct val="100000"/>
              </a:lnSpc>
              <a:spcBef>
                <a:spcPts val="0"/>
              </a:spcBef>
              <a:spcAft>
                <a:spcPts val="0"/>
              </a:spcAft>
              <a:buNone/>
            </a:pPr>
            <a:endParaRPr sz="1400"/>
          </a:p>
          <a:p>
            <a:pPr marL="457200" lvl="0" indent="-317500" algn="l" rtl="0">
              <a:lnSpc>
                <a:spcPct val="100000"/>
              </a:lnSpc>
              <a:spcBef>
                <a:spcPts val="0"/>
              </a:spcBef>
              <a:spcAft>
                <a:spcPts val="0"/>
              </a:spcAft>
              <a:buSzPts val="1400"/>
              <a:buChar char="●"/>
            </a:pPr>
            <a:r>
              <a:rPr lang="fi-FI" sz="1400"/>
              <a:t>Planera din diskussion på förhand utgående från manuset.</a:t>
            </a:r>
            <a:endParaRPr sz="1400"/>
          </a:p>
          <a:p>
            <a:pPr marL="0" lvl="0" indent="0" algn="l" rtl="0">
              <a:lnSpc>
                <a:spcPct val="100000"/>
              </a:lnSpc>
              <a:spcBef>
                <a:spcPts val="0"/>
              </a:spcBef>
              <a:spcAft>
                <a:spcPts val="0"/>
              </a:spcAft>
              <a:buNone/>
            </a:pPr>
            <a:endParaRPr sz="1400"/>
          </a:p>
          <a:p>
            <a:pPr marL="457200" lvl="0" indent="-317500" algn="l" rtl="0">
              <a:lnSpc>
                <a:spcPct val="100000"/>
              </a:lnSpc>
              <a:spcBef>
                <a:spcPts val="0"/>
              </a:spcBef>
              <a:spcAft>
                <a:spcPts val="0"/>
              </a:spcAft>
              <a:buSzPts val="1400"/>
              <a:buChar char="●"/>
            </a:pPr>
            <a:r>
              <a:rPr lang="fi-FI" sz="1400"/>
              <a:t>Du kan också använda dig av kort för att leda diskussionen: </a:t>
            </a:r>
            <a:r>
              <a:rPr lang="fi-FI" sz="1400" i="1" u="sng">
                <a:solidFill>
                  <a:schemeClr val="hlink"/>
                </a:solidFill>
                <a:hlinkClick r:id="rId3"/>
              </a:rPr>
              <a:t>https://www.dialogpaus.fi/verktyg/kort-for-att-leda-diskussionen/</a:t>
            </a:r>
            <a:endParaRPr sz="1400"/>
          </a:p>
          <a:p>
            <a:pPr marL="457200" lvl="0" indent="0" algn="l" rtl="0">
              <a:lnSpc>
                <a:spcPct val="100000"/>
              </a:lnSpc>
              <a:spcBef>
                <a:spcPts val="0"/>
              </a:spcBef>
              <a:spcAft>
                <a:spcPts val="0"/>
              </a:spcAft>
              <a:buNone/>
            </a:pPr>
            <a:endParaRPr sz="1400"/>
          </a:p>
          <a:p>
            <a:pPr marL="457200" lvl="0" indent="-317500" algn="l" rtl="0">
              <a:lnSpc>
                <a:spcPct val="100000"/>
              </a:lnSpc>
              <a:spcBef>
                <a:spcPts val="151"/>
              </a:spcBef>
              <a:spcAft>
                <a:spcPts val="0"/>
              </a:spcAft>
              <a:buSzPts val="1400"/>
              <a:buChar char="●"/>
            </a:pPr>
            <a:r>
              <a:rPr lang="fi-FI" sz="1400"/>
              <a:t>Manuset fungerar som stöd för diskussionsledaren och vi föreslår inte att du delar det med diskussionsdeltagarna. Du kan till exempel printa ut manuskriptet efter redigering. </a:t>
            </a:r>
            <a:endParaRPr sz="1400"/>
          </a:p>
          <a:p>
            <a:pPr marL="457200" lvl="0" indent="0" algn="l" rtl="0">
              <a:lnSpc>
                <a:spcPct val="100000"/>
              </a:lnSpc>
              <a:spcBef>
                <a:spcPts val="151"/>
              </a:spcBef>
              <a:spcAft>
                <a:spcPts val="0"/>
              </a:spcAft>
              <a:buNone/>
            </a:pPr>
            <a:endParaRPr sz="1400"/>
          </a:p>
          <a:p>
            <a:pPr marL="457200" lvl="0" indent="-317500" algn="l" rtl="0">
              <a:lnSpc>
                <a:spcPct val="100000"/>
              </a:lnSpc>
              <a:spcBef>
                <a:spcPts val="151"/>
              </a:spcBef>
              <a:spcAft>
                <a:spcPts val="0"/>
              </a:spcAft>
              <a:buSzPts val="1400"/>
              <a:buChar char="●"/>
            </a:pPr>
            <a:r>
              <a:rPr lang="fi-FI" sz="1400"/>
              <a:t>Uttrycken som används i manuskriptet är exempel och vi hoppas att du redigerar dem så att de passar bättre in för just din målgrupp och ditt diskussionsämne. Du kan också redigera uttrycken så att de känns naturliga för dig att uttrycka. </a:t>
            </a:r>
            <a:endParaRPr sz="1400"/>
          </a:p>
          <a:p>
            <a:pPr marL="457200" lvl="0" indent="0" algn="l" rtl="0">
              <a:lnSpc>
                <a:spcPct val="100000"/>
              </a:lnSpc>
              <a:spcBef>
                <a:spcPts val="151"/>
              </a:spcBef>
              <a:spcAft>
                <a:spcPts val="0"/>
              </a:spcAft>
              <a:buNone/>
            </a:pPr>
            <a:endParaRPr sz="1400"/>
          </a:p>
          <a:p>
            <a:pPr marL="457200" lvl="0" indent="-317500" algn="l" rtl="0">
              <a:lnSpc>
                <a:spcPct val="100000"/>
              </a:lnSpc>
              <a:spcBef>
                <a:spcPts val="151"/>
              </a:spcBef>
              <a:spcAft>
                <a:spcPts val="0"/>
              </a:spcAft>
              <a:buSzPts val="1400"/>
              <a:buChar char="●"/>
            </a:pPr>
            <a:r>
              <a:rPr lang="fi-FI" sz="1400"/>
              <a:t>Alla klockslag är ungefärliga och tanken är att de skall ge en uppfattning om ungefär hur länge varje skede räcker.  Det är inte meningen att följa dem till punkt och pricka förutom för inledningen och avslutningen. </a:t>
            </a:r>
            <a:endParaRPr sz="1400"/>
          </a:p>
          <a:p>
            <a:pPr marL="457200" lvl="0" indent="0" algn="l" rtl="0">
              <a:lnSpc>
                <a:spcPct val="100000"/>
              </a:lnSpc>
              <a:spcBef>
                <a:spcPts val="151"/>
              </a:spcBef>
              <a:spcAft>
                <a:spcPts val="0"/>
              </a:spcAft>
              <a:buNone/>
            </a:pPr>
            <a:endParaRPr sz="1400"/>
          </a:p>
          <a:p>
            <a:pPr marL="457200" lvl="0" indent="-317500" algn="l" rtl="0">
              <a:lnSpc>
                <a:spcPct val="100000"/>
              </a:lnSpc>
              <a:spcBef>
                <a:spcPts val="151"/>
              </a:spcBef>
              <a:spcAft>
                <a:spcPts val="0"/>
              </a:spcAft>
              <a:buSzPts val="1400"/>
              <a:buChar char="●"/>
            </a:pPr>
            <a:r>
              <a:rPr lang="fi-FI" sz="1400"/>
              <a:t>Du får gärna använda dig av ditt tidigare kunnande om att facilitera och leda grupper och kan vi behov också använda dig av bra tips för att stödja deltagarna under diskussionens gång. </a:t>
            </a:r>
            <a:endParaRPr sz="1400"/>
          </a:p>
          <a:p>
            <a:pPr marL="0" lvl="0" indent="0" algn="l" rtl="0">
              <a:lnSpc>
                <a:spcPct val="100000"/>
              </a:lnSpc>
              <a:spcBef>
                <a:spcPts val="0"/>
              </a:spcBef>
              <a:spcAft>
                <a:spcPts val="1000"/>
              </a:spcAft>
              <a:buNone/>
            </a:pPr>
            <a:endParaRPr sz="1400"/>
          </a:p>
        </p:txBody>
      </p:sp>
      <p:pic>
        <p:nvPicPr>
          <p:cNvPr id="282" name="Google Shape;282;p16"/>
          <p:cNvPicPr preferRelativeResize="0"/>
          <p:nvPr/>
        </p:nvPicPr>
        <p:blipFill rotWithShape="1">
          <a:blip r:embed="rId4">
            <a:alphaModFix/>
          </a:blip>
          <a:srcRect/>
          <a:stretch/>
        </p:blipFill>
        <p:spPr>
          <a:xfrm>
            <a:off x="151476" y="6218399"/>
            <a:ext cx="1879352" cy="433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7"/>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700"/>
              <a:buFont typeface="Arial"/>
              <a:buNone/>
            </a:pPr>
            <a:r>
              <a:rPr lang="fi-FI" sz="1300"/>
              <a:t>Till höger finns tips och förslag på hur du kan uttrycka dig:</a:t>
            </a:r>
            <a:endParaRPr sz="1300"/>
          </a:p>
          <a:p>
            <a:pPr marL="0" lvl="0" indent="0" algn="l" rtl="0">
              <a:lnSpc>
                <a:spcPct val="100000"/>
              </a:lnSpc>
              <a:spcBef>
                <a:spcPts val="0"/>
              </a:spcBef>
              <a:spcAft>
                <a:spcPts val="0"/>
              </a:spcAft>
              <a:buClr>
                <a:schemeClr val="dk1"/>
              </a:buClr>
              <a:buSzPts val="1700"/>
              <a:buFont typeface="Arial"/>
              <a:buNone/>
            </a:pPr>
            <a:r>
              <a:rPr lang="fi-FI" sz="1300"/>
              <a:t>Normal stil:</a:t>
            </a:r>
            <a:r>
              <a:rPr lang="fi-FI" sz="1300" b="1"/>
              <a:t> </a:t>
            </a:r>
            <a:r>
              <a:rPr lang="fi-FI" sz="1300"/>
              <a:t>säg till exempel så här. Du kan också välja uttryck som </a:t>
            </a:r>
            <a:endParaRPr sz="1300"/>
          </a:p>
          <a:p>
            <a:pPr marL="0" lvl="0" indent="0" algn="l" rtl="0">
              <a:lnSpc>
                <a:spcPct val="100000"/>
              </a:lnSpc>
              <a:spcBef>
                <a:spcPts val="0"/>
              </a:spcBef>
              <a:spcAft>
                <a:spcPts val="0"/>
              </a:spcAft>
              <a:buClr>
                <a:schemeClr val="dk1"/>
              </a:buClr>
              <a:buSzPts val="1700"/>
              <a:buFont typeface="Arial"/>
              <a:buNone/>
            </a:pPr>
            <a:r>
              <a:rPr lang="fi-FI" sz="1300"/>
              <a:t>passar dig själv bättre</a:t>
            </a:r>
            <a:endParaRPr sz="1300"/>
          </a:p>
          <a:p>
            <a:pPr marL="0" lvl="0" indent="0" algn="l" rtl="0">
              <a:lnSpc>
                <a:spcPct val="100000"/>
              </a:lnSpc>
              <a:spcBef>
                <a:spcPts val="0"/>
              </a:spcBef>
              <a:spcAft>
                <a:spcPts val="0"/>
              </a:spcAft>
              <a:buClr>
                <a:schemeClr val="dk1"/>
              </a:buClr>
              <a:buSzPts val="1700"/>
              <a:buFont typeface="Arial"/>
              <a:buNone/>
            </a:pPr>
            <a:r>
              <a:rPr lang="fi-FI" sz="1300" i="1"/>
              <a:t>Kursiverad stil: hjälp till diskussionsledaren</a:t>
            </a:r>
            <a:endParaRPr sz="1300" i="1"/>
          </a:p>
          <a:p>
            <a:pPr marL="0" lvl="0" indent="0" algn="l" rtl="0">
              <a:lnSpc>
                <a:spcPct val="100000"/>
              </a:lnSpc>
              <a:spcBef>
                <a:spcPts val="0"/>
              </a:spcBef>
              <a:spcAft>
                <a:spcPts val="0"/>
              </a:spcAft>
              <a:buClr>
                <a:schemeClr val="dk1"/>
              </a:buClr>
              <a:buSzPts val="1700"/>
              <a:buFont typeface="Arial"/>
              <a:buNone/>
            </a:pPr>
            <a:r>
              <a:rPr lang="fi-FI" sz="1300" b="1"/>
              <a:t>Feststilt text: ändra om du vill</a:t>
            </a:r>
            <a:endParaRPr sz="1300"/>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r>
              <a:rPr lang="fi-FI" sz="1400"/>
              <a:t>Min	Steg						Kl</a:t>
            </a:r>
            <a:endParaRPr sz="1400"/>
          </a:p>
          <a:p>
            <a:pPr marL="0" lvl="0" indent="0" algn="l" rtl="0">
              <a:lnSpc>
                <a:spcPct val="110000"/>
              </a:lnSpc>
              <a:spcBef>
                <a:spcPts val="0"/>
              </a:spcBef>
              <a:spcAft>
                <a:spcPts val="0"/>
              </a:spcAft>
              <a:buClr>
                <a:schemeClr val="dk1"/>
              </a:buClr>
              <a:buSzPts val="1600"/>
              <a:buNone/>
            </a:pPr>
            <a:endParaRPr sz="1400"/>
          </a:p>
          <a:p>
            <a:pPr marL="0" lvl="0" indent="0" algn="l" rtl="0">
              <a:lnSpc>
                <a:spcPct val="110000"/>
              </a:lnSpc>
              <a:spcBef>
                <a:spcPts val="0"/>
              </a:spcBef>
              <a:spcAft>
                <a:spcPts val="0"/>
              </a:spcAft>
              <a:buClr>
                <a:schemeClr val="dk1"/>
              </a:buClr>
              <a:buSzPts val="1600"/>
              <a:buNone/>
            </a:pPr>
            <a:r>
              <a:rPr lang="fi-FI" sz="1400" b="1"/>
              <a:t>15 	Inledning, spelregler, presentationsrunda, </a:t>
            </a:r>
            <a:endParaRPr sz="1400" b="1"/>
          </a:p>
          <a:p>
            <a:pPr marL="0" lvl="0" indent="0" algn="l" rtl="0">
              <a:lnSpc>
                <a:spcPct val="110000"/>
              </a:lnSpc>
              <a:spcBef>
                <a:spcPts val="0"/>
              </a:spcBef>
              <a:spcAft>
                <a:spcPts val="0"/>
              </a:spcAft>
              <a:buClr>
                <a:schemeClr val="dk1"/>
              </a:buClr>
              <a:buSzPts val="1600"/>
              <a:buNone/>
            </a:pPr>
            <a:r>
              <a:rPr lang="fi-FI" sz="1400" b="1"/>
              <a:t> 	inledande grej</a:t>
            </a:r>
            <a:endParaRPr sz="1400" b="1"/>
          </a:p>
          <a:p>
            <a:pPr marL="0" lvl="0" indent="0" algn="l" rtl="0">
              <a:lnSpc>
                <a:spcPct val="110000"/>
              </a:lnSpc>
              <a:spcBef>
                <a:spcPts val="0"/>
              </a:spcBef>
              <a:spcAft>
                <a:spcPts val="0"/>
              </a:spcAft>
              <a:buClr>
                <a:schemeClr val="dk1"/>
              </a:buClr>
              <a:buSzPts val="1600"/>
              <a:buNone/>
            </a:pPr>
            <a:r>
              <a:rPr lang="fi-FI" sz="1400"/>
              <a:t>85 	Gemensam diskussion (inklusive paus)</a:t>
            </a:r>
            <a:endParaRPr sz="1400"/>
          </a:p>
          <a:p>
            <a:pPr marL="0" lvl="0" indent="0" algn="l" rtl="0">
              <a:lnSpc>
                <a:spcPct val="110000"/>
              </a:lnSpc>
              <a:spcBef>
                <a:spcPts val="0"/>
              </a:spcBef>
              <a:spcAft>
                <a:spcPts val="0"/>
              </a:spcAft>
              <a:buClr>
                <a:schemeClr val="dk1"/>
              </a:buClr>
              <a:buSzPts val="1600"/>
              <a:buNone/>
            </a:pPr>
            <a:r>
              <a:rPr lang="fi-FI" sz="1400"/>
              <a:t>5 	Skriv ner insikter</a:t>
            </a:r>
            <a:endParaRPr sz="1400"/>
          </a:p>
          <a:p>
            <a:pPr marL="0" lvl="0" indent="0" algn="l" rtl="0">
              <a:lnSpc>
                <a:spcPct val="110000"/>
              </a:lnSpc>
              <a:spcBef>
                <a:spcPts val="0"/>
              </a:spcBef>
              <a:spcAft>
                <a:spcPts val="0"/>
              </a:spcAft>
              <a:buClr>
                <a:schemeClr val="dk1"/>
              </a:buClr>
              <a:buSzPts val="1600"/>
              <a:buNone/>
            </a:pPr>
            <a:r>
              <a:rPr lang="fi-FI" sz="1400"/>
              <a:t>10	Berätta om insikterna</a:t>
            </a:r>
            <a:endParaRPr sz="1400"/>
          </a:p>
          <a:p>
            <a:pPr marL="0" lvl="0" indent="0" algn="l" rtl="0">
              <a:lnSpc>
                <a:spcPct val="110000"/>
              </a:lnSpc>
              <a:spcBef>
                <a:spcPts val="0"/>
              </a:spcBef>
              <a:spcAft>
                <a:spcPts val="0"/>
              </a:spcAft>
              <a:buClr>
                <a:schemeClr val="dk1"/>
              </a:buClr>
              <a:buSzPts val="1600"/>
              <a:buNone/>
            </a:pPr>
            <a:r>
              <a:rPr lang="fi-FI" sz="1400"/>
              <a:t>5	Tack, avslutning</a:t>
            </a:r>
            <a:endParaRPr sz="1400"/>
          </a:p>
          <a:p>
            <a:pPr marL="0" lvl="0" indent="0" algn="l" rtl="0">
              <a:lnSpc>
                <a:spcPct val="110000"/>
              </a:lnSpc>
              <a:spcBef>
                <a:spcPts val="0"/>
              </a:spcBef>
              <a:spcAft>
                <a:spcPts val="0"/>
              </a:spcAft>
              <a:buClr>
                <a:schemeClr val="dk1"/>
              </a:buClr>
              <a:buSzPts val="1600"/>
              <a:buNone/>
            </a:pPr>
            <a:endParaRPr sz="1500"/>
          </a:p>
          <a:p>
            <a:pPr marL="0" lvl="0" indent="0" algn="l" rtl="0">
              <a:lnSpc>
                <a:spcPct val="110000"/>
              </a:lnSpc>
              <a:spcBef>
                <a:spcPts val="0"/>
              </a:spcBef>
              <a:spcAft>
                <a:spcPts val="0"/>
              </a:spcAft>
              <a:buClr>
                <a:schemeClr val="dk1"/>
              </a:buClr>
              <a:buSzPts val="1600"/>
              <a:buNone/>
            </a:pPr>
            <a:r>
              <a:rPr lang="fi-FI" sz="1400"/>
              <a:t>Sammanlagt 120 min</a:t>
            </a:r>
            <a:endParaRPr sz="1400"/>
          </a:p>
          <a:p>
            <a:pPr marL="0" lvl="0" indent="0" algn="l" rtl="0">
              <a:lnSpc>
                <a:spcPct val="110000"/>
              </a:lnSpc>
              <a:spcBef>
                <a:spcPts val="0"/>
              </a:spcBef>
              <a:spcAft>
                <a:spcPts val="0"/>
              </a:spcAft>
              <a:buClr>
                <a:schemeClr val="dk1"/>
              </a:buClr>
              <a:buSzPts val="1600"/>
              <a:buNone/>
            </a:pPr>
            <a:endParaRPr/>
          </a:p>
        </p:txBody>
      </p:sp>
      <p:sp>
        <p:nvSpPr>
          <p:cNvPr id="288" name="Google Shape;288;p17"/>
          <p:cNvSpPr txBox="1">
            <a:spLocks noGrp="1"/>
          </p:cNvSpPr>
          <p:nvPr>
            <p:ph type="body" idx="2"/>
          </p:nvPr>
        </p:nvSpPr>
        <p:spPr>
          <a:xfrm>
            <a:off x="6526350" y="912025"/>
            <a:ext cx="5006700" cy="4946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200"/>
              <a:t>Välkommen med till vår grupps Dialogpaus-diskussion idag. Vårt ämne är </a:t>
            </a:r>
            <a:r>
              <a:rPr lang="fi-FI" sz="1200" b="1"/>
              <a:t>“Vad betyder det för oss att leva i osäkerhet”</a:t>
            </a:r>
            <a:endParaRPr sz="1200" b="1"/>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r>
              <a:rPr lang="fi-FI" sz="1200"/>
              <a:t>Jag heter XX och fungerar som diskussionsledare idag. </a:t>
            </a:r>
            <a:r>
              <a:rPr lang="fi-FI" sz="1200" i="1"/>
              <a:t>Berätta hur man får ordet. </a:t>
            </a:r>
            <a:endParaRPr sz="1200" i="1"/>
          </a:p>
          <a:p>
            <a:pPr marL="0" lvl="0" indent="0" algn="l" rtl="0">
              <a:lnSpc>
                <a:spcPct val="110000"/>
              </a:lnSpc>
              <a:spcBef>
                <a:spcPts val="0"/>
              </a:spcBef>
              <a:spcAft>
                <a:spcPts val="0"/>
              </a:spcAft>
              <a:buClr>
                <a:schemeClr val="dk1"/>
              </a:buClr>
              <a:buSzPts val="1600"/>
              <a:buNone/>
            </a:pPr>
            <a:endParaRPr sz="1200"/>
          </a:p>
          <a:p>
            <a:pPr marL="0" lvl="0" indent="0" algn="l" rtl="0">
              <a:spcBef>
                <a:spcPts val="0"/>
              </a:spcBef>
              <a:spcAft>
                <a:spcPts val="0"/>
              </a:spcAft>
              <a:buClr>
                <a:schemeClr val="dk1"/>
              </a:buClr>
              <a:buSzPts val="1600"/>
              <a:buNone/>
            </a:pPr>
            <a:r>
              <a:rPr lang="fi-FI" sz="1200"/>
              <a:t>Idag strävar vi efter att prata om den egna erfarenheter och egna tankar och lyssna i lugn och ro till andras erfarenheter om dagens tema.</a:t>
            </a:r>
            <a:endParaRPr sz="1200"/>
          </a:p>
          <a:p>
            <a:pPr marL="0" lvl="0" indent="0" algn="l" rtl="0">
              <a:spcBef>
                <a:spcPts val="0"/>
              </a:spcBef>
              <a:spcAft>
                <a:spcPts val="0"/>
              </a:spcAft>
              <a:buClr>
                <a:schemeClr val="dk1"/>
              </a:buClr>
              <a:buSzPts val="1600"/>
              <a:buNone/>
            </a:pPr>
            <a:endParaRPr sz="1200"/>
          </a:p>
          <a:p>
            <a:pPr marL="0" lvl="0" indent="0" algn="l" rtl="0">
              <a:spcBef>
                <a:spcPts val="0"/>
              </a:spcBef>
              <a:spcAft>
                <a:spcPts val="0"/>
              </a:spcAft>
              <a:buClr>
                <a:schemeClr val="dk1"/>
              </a:buClr>
              <a:buSzPts val="1600"/>
              <a:buNone/>
            </a:pPr>
            <a:r>
              <a:rPr lang="fi-FI" sz="1200"/>
              <a:t>Under diskussionen och efteråt kan det förekomma olika perspektiv på ämnet och vi strävar inte efter konsensus. I slutet av diskussionen reflekterar vi över vad vi lärt oss eller fått insikter om under vår gemensamma diskussion. </a:t>
            </a:r>
            <a:endParaRPr sz="1400"/>
          </a:p>
          <a:p>
            <a:pPr marL="0" lvl="0" indent="0" algn="l" rtl="0">
              <a:lnSpc>
                <a:spcPct val="115000"/>
              </a:lnSpc>
              <a:spcBef>
                <a:spcPts val="0"/>
              </a:spcBef>
              <a:spcAft>
                <a:spcPts val="0"/>
              </a:spcAft>
              <a:buClr>
                <a:schemeClr val="dk1"/>
              </a:buClr>
              <a:buSzPts val="400"/>
              <a:buFont typeface="Arial"/>
              <a:buNone/>
            </a:pPr>
            <a:endParaRPr sz="1200"/>
          </a:p>
          <a:p>
            <a:pPr marL="0" lvl="0" indent="0" algn="l" rtl="0">
              <a:spcBef>
                <a:spcPts val="0"/>
              </a:spcBef>
              <a:spcAft>
                <a:spcPts val="0"/>
              </a:spcAft>
              <a:buClr>
                <a:schemeClr val="dk1"/>
              </a:buClr>
              <a:buSzPts val="1600"/>
              <a:buNone/>
            </a:pPr>
            <a:r>
              <a:rPr lang="fi-FI" sz="1200"/>
              <a:t>Under diskussionen behöver vi inte fatta några beslut eller hitta några lösningar, även om sådana kan förekomma. Vi kan diskutera ifred. Diskussionen är konfidentiell. Anteckningar över diskussionens innehåll görs anonymt så att ingen deltagare blir igenkänd. Anteckningarna blir del av ett sammandrag som publiceras senare. </a:t>
            </a:r>
            <a:endParaRPr sz="1200"/>
          </a:p>
          <a:p>
            <a:pPr marL="0" lvl="0" indent="0" algn="l" rtl="0">
              <a:spcBef>
                <a:spcPts val="0"/>
              </a:spcBef>
              <a:spcAft>
                <a:spcPts val="0"/>
              </a:spcAft>
              <a:buClr>
                <a:schemeClr val="dk1"/>
              </a:buClr>
              <a:buSzPts val="1600"/>
              <a:buNone/>
            </a:pPr>
            <a:endParaRPr sz="1200"/>
          </a:p>
          <a:p>
            <a:pPr marL="0" lvl="0" indent="0" algn="l" rtl="0">
              <a:lnSpc>
                <a:spcPct val="115000"/>
              </a:lnSpc>
              <a:spcBef>
                <a:spcPts val="0"/>
              </a:spcBef>
              <a:spcAft>
                <a:spcPts val="0"/>
              </a:spcAft>
              <a:buClr>
                <a:schemeClr val="dk1"/>
              </a:buClr>
              <a:buSzPts val="400"/>
              <a:buFont typeface="Arial"/>
              <a:buNone/>
            </a:pPr>
            <a:r>
              <a:rPr lang="fi-FI" sz="1200"/>
              <a:t>Vi börjar med en kort presentationsrunda. Du kan presentera dig med endast förnamn och berätta hur det känns att delta i dialogen</a:t>
            </a:r>
            <a:endParaRPr/>
          </a:p>
          <a:p>
            <a:pPr marL="0" lvl="0" indent="0" algn="l" rtl="0">
              <a:lnSpc>
                <a:spcPct val="110000"/>
              </a:lnSpc>
              <a:spcBef>
                <a:spcPts val="0"/>
              </a:spcBef>
              <a:spcAft>
                <a:spcPts val="0"/>
              </a:spcAft>
              <a:buClr>
                <a:schemeClr val="dk1"/>
              </a:buClr>
              <a:buSzPts val="1600"/>
              <a:buNone/>
            </a:pPr>
            <a:r>
              <a:rPr lang="fi-FI"/>
              <a:t> 									    </a:t>
            </a:r>
            <a:r>
              <a:rPr lang="fi-FI" sz="1400" b="1"/>
              <a:t>5 min</a:t>
            </a:r>
            <a:endParaRPr sz="1400" b="1"/>
          </a:p>
          <a:p>
            <a:pPr marL="0" lvl="0" indent="0" algn="l" rtl="0">
              <a:lnSpc>
                <a:spcPct val="110000"/>
              </a:lnSpc>
              <a:spcBef>
                <a:spcPts val="0"/>
              </a:spcBef>
              <a:spcAft>
                <a:spcPts val="0"/>
              </a:spcAft>
              <a:buClr>
                <a:schemeClr val="dk1"/>
              </a:buClr>
              <a:buSzPts val="1600"/>
              <a:buNone/>
            </a:pPr>
            <a:endParaRPr/>
          </a:p>
        </p:txBody>
      </p:sp>
      <p:sp>
        <p:nvSpPr>
          <p:cNvPr id="289" name="Google Shape;289;p17"/>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a:latin typeface="Inter"/>
                <a:ea typeface="Inter"/>
                <a:cs typeface="Inter"/>
                <a:sym typeface="Inter"/>
              </a:rPr>
              <a:t>Att leva i osäkerhet</a:t>
            </a:r>
            <a:endParaRPr sz="5700" b="1"/>
          </a:p>
        </p:txBody>
      </p:sp>
      <p:sp>
        <p:nvSpPr>
          <p:cNvPr id="290" name="Google Shape;290;p17"/>
          <p:cNvSpPr txBox="1">
            <a:spLocks noGrp="1"/>
          </p:cNvSpPr>
          <p:nvPr>
            <p:ph type="body" idx="4"/>
          </p:nvPr>
        </p:nvSpPr>
        <p:spPr>
          <a:xfrm>
            <a:off x="6526350" y="4241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Inledning</a:t>
            </a:r>
            <a:endParaRPr sz="1800" b="1"/>
          </a:p>
        </p:txBody>
      </p:sp>
      <p:pic>
        <p:nvPicPr>
          <p:cNvPr id="291" name="Google Shape;291;p17"/>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8"/>
          <p:cNvSpPr txBox="1">
            <a:spLocks noGrp="1"/>
          </p:cNvSpPr>
          <p:nvPr>
            <p:ph type="body" idx="1"/>
          </p:nvPr>
        </p:nvSpPr>
        <p:spPr>
          <a:xfrm>
            <a:off x="672350" y="1148924"/>
            <a:ext cx="4706400" cy="4709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sz="1200"/>
          </a:p>
          <a:p>
            <a:pPr marL="254000" lvl="0" indent="-228600" algn="l" rtl="0">
              <a:lnSpc>
                <a:spcPct val="115000"/>
              </a:lnSpc>
              <a:spcBef>
                <a:spcPts val="0"/>
              </a:spcBef>
              <a:spcAft>
                <a:spcPts val="0"/>
              </a:spcAft>
              <a:buSzPts val="1600"/>
              <a:buFont typeface="Rubik"/>
              <a:buAutoNum type="arabicPeriod"/>
            </a:pPr>
            <a:r>
              <a:rPr lang="fi-FI"/>
              <a:t>Lyssna på andra, avbryt inte och inled inte diskussioner vid sidan om.</a:t>
            </a:r>
            <a:endParaRPr/>
          </a:p>
          <a:p>
            <a:pPr marL="254000" lvl="0" indent="-228600" algn="l" rtl="0">
              <a:lnSpc>
                <a:spcPct val="115000"/>
              </a:lnSpc>
              <a:spcBef>
                <a:spcPts val="0"/>
              </a:spcBef>
              <a:spcAft>
                <a:spcPts val="0"/>
              </a:spcAft>
              <a:buSzPts val="1600"/>
              <a:buFont typeface="Rubik"/>
              <a:buAutoNum type="arabicPeriod"/>
            </a:pPr>
            <a:r>
              <a:rPr lang="fi-FI"/>
              <a:t>Delta i den gemensamma diskussionen och använd ett respektfullt språk</a:t>
            </a:r>
            <a:endParaRPr/>
          </a:p>
          <a:p>
            <a:pPr marL="254000" lvl="0" indent="-228600" algn="l" rtl="0">
              <a:lnSpc>
                <a:spcPct val="115000"/>
              </a:lnSpc>
              <a:spcBef>
                <a:spcPts val="0"/>
              </a:spcBef>
              <a:spcAft>
                <a:spcPts val="0"/>
              </a:spcAft>
              <a:buSzPts val="1600"/>
              <a:buFont typeface="Rubik"/>
              <a:buAutoNum type="arabicPeriod"/>
            </a:pPr>
            <a:r>
              <a:rPr lang="fi-FI"/>
              <a:t>Berätta om dina egna erfarenheter och tankar</a:t>
            </a:r>
            <a:endParaRPr/>
          </a:p>
          <a:p>
            <a:pPr marL="254000" lvl="0" indent="-228600" algn="l" rtl="0">
              <a:lnSpc>
                <a:spcPct val="115000"/>
              </a:lnSpc>
              <a:spcBef>
                <a:spcPts val="0"/>
              </a:spcBef>
              <a:spcAft>
                <a:spcPts val="0"/>
              </a:spcAft>
              <a:buSzPts val="1600"/>
              <a:buFont typeface="Rubik"/>
              <a:buAutoNum type="arabicPeriod"/>
            </a:pPr>
            <a:r>
              <a:rPr lang="fi-FI"/>
              <a:t>Fråga om något är oklart för dig</a:t>
            </a:r>
            <a:endParaRPr/>
          </a:p>
          <a:p>
            <a:pPr marL="254000" lvl="0" indent="-228600" algn="l" rtl="0">
              <a:lnSpc>
                <a:spcPct val="115000"/>
              </a:lnSpc>
              <a:spcBef>
                <a:spcPts val="0"/>
              </a:spcBef>
              <a:spcAft>
                <a:spcPts val="0"/>
              </a:spcAft>
              <a:buSzPts val="1600"/>
              <a:buFont typeface="Rubik"/>
              <a:buAutoNum type="arabicPeriod"/>
            </a:pPr>
            <a:r>
              <a:rPr lang="fi-FI"/>
              <a:t>Var närvarande och respektera andra och visa förtroende</a:t>
            </a:r>
            <a:endParaRPr/>
          </a:p>
          <a:p>
            <a:pPr marL="254000" lvl="0" indent="-228600" algn="l" rtl="0">
              <a:lnSpc>
                <a:spcPct val="115000"/>
              </a:lnSpc>
              <a:spcBef>
                <a:spcPts val="0"/>
              </a:spcBef>
              <a:spcAft>
                <a:spcPts val="0"/>
              </a:spcAft>
              <a:buSzPts val="1600"/>
              <a:buFont typeface="Rubik"/>
              <a:buAutoNum type="arabicPeriod"/>
            </a:pPr>
            <a:r>
              <a:rPr lang="fi-FI"/>
              <a:t>Sök och samla. Bearbeta modigt konflikter som uppstår och sök efter saker som fallit i glömska.</a:t>
            </a:r>
            <a:endParaRPr/>
          </a:p>
        </p:txBody>
      </p:sp>
      <p:sp>
        <p:nvSpPr>
          <p:cNvPr id="297" name="Google Shape;297;p18"/>
          <p:cNvSpPr txBox="1">
            <a:spLocks noGrp="1"/>
          </p:cNvSpPr>
          <p:nvPr>
            <p:ph type="body" idx="2"/>
          </p:nvPr>
        </p:nvSpPr>
        <p:spPr>
          <a:xfrm>
            <a:off x="6632950" y="426400"/>
            <a:ext cx="5081400" cy="5431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600"/>
              <a:buFont typeface="Arial"/>
              <a:buNone/>
            </a:pPr>
            <a:r>
              <a:rPr lang="fi-FI" sz="1100"/>
              <a:t>Under diskussionen använder vi oss av spelregler för en konstruktiv diskussion, som vi nu kort kan gå igenom här…</a:t>
            </a:r>
            <a:endParaRPr sz="1100"/>
          </a:p>
          <a:p>
            <a:pPr marL="0" lvl="0" indent="0" algn="l" rtl="0">
              <a:lnSpc>
                <a:spcPct val="115000"/>
              </a:lnSpc>
              <a:spcBef>
                <a:spcPts val="0"/>
              </a:spcBef>
              <a:spcAft>
                <a:spcPts val="0"/>
              </a:spcAft>
              <a:buClr>
                <a:schemeClr val="dk1"/>
              </a:buClr>
              <a:buSzPts val="700"/>
              <a:buFont typeface="Arial"/>
              <a:buNone/>
            </a:pPr>
            <a:endParaRPr sz="1100"/>
          </a:p>
          <a:p>
            <a:pPr marL="0" lvl="0" indent="0" algn="just" rtl="0">
              <a:lnSpc>
                <a:spcPct val="100000"/>
              </a:lnSpc>
              <a:spcBef>
                <a:spcPts val="0"/>
              </a:spcBef>
              <a:spcAft>
                <a:spcPts val="0"/>
              </a:spcAft>
              <a:buNone/>
            </a:pPr>
            <a:r>
              <a:rPr lang="fi-FI" sz="1100" i="1"/>
              <a:t>Diskussionsledaren går igenom de sex spelreglerna till vänster</a:t>
            </a:r>
            <a:endParaRPr sz="1100"/>
          </a:p>
          <a:p>
            <a:pPr marL="0" lvl="0" indent="0" algn="l" rtl="0">
              <a:spcBef>
                <a:spcPts val="1000"/>
              </a:spcBef>
              <a:spcAft>
                <a:spcPts val="0"/>
              </a:spcAft>
              <a:buNone/>
            </a:pPr>
            <a:r>
              <a:rPr lang="fi-FI" sz="1100"/>
              <a:t>1. Var och en måste ha en möjlighet att berätta om sina tankar i lugn och ro. Det är viktigt att vi inte avbryter varandra eller påbörjar diskussioner vid sidan om. </a:t>
            </a:r>
            <a:endParaRPr sz="1100"/>
          </a:p>
          <a:p>
            <a:pPr marL="0" lvl="0" indent="0" algn="l" rtl="0">
              <a:spcBef>
                <a:spcPts val="1000"/>
              </a:spcBef>
              <a:spcAft>
                <a:spcPts val="0"/>
              </a:spcAft>
              <a:buNone/>
            </a:pPr>
            <a:r>
              <a:rPr lang="fi-FI" sz="1100"/>
              <a:t>2. Använd dig av ett vardagligt språk och undvik specialterminologi.  </a:t>
            </a:r>
            <a:endParaRPr sz="1100"/>
          </a:p>
          <a:p>
            <a:pPr marL="0" lvl="0" indent="0" algn="l" rtl="0">
              <a:spcBef>
                <a:spcPts val="1000"/>
              </a:spcBef>
              <a:spcAft>
                <a:spcPts val="0"/>
              </a:spcAft>
              <a:buNone/>
            </a:pPr>
            <a:r>
              <a:rPr lang="fi-FI" sz="1100"/>
              <a:t>3. Vi delar våra egna erfarenheter och tankar om ämnet. Relatera till de andras erfarenheter och berätta hur den egna erfarenheten är liknande eller skiljer sig från det tidigare sagda. </a:t>
            </a:r>
            <a:endParaRPr sz="1100"/>
          </a:p>
          <a:p>
            <a:pPr marL="0" lvl="0" indent="0" algn="l" rtl="0">
              <a:spcBef>
                <a:spcPts val="1000"/>
              </a:spcBef>
              <a:spcAft>
                <a:spcPts val="0"/>
              </a:spcAft>
              <a:buNone/>
            </a:pPr>
            <a:r>
              <a:rPr lang="fi-FI" sz="1100"/>
              <a:t>4. Du kan tilltala andra direkt och ställa frågor av dem om du vill. </a:t>
            </a:r>
            <a:endParaRPr sz="1100"/>
          </a:p>
          <a:p>
            <a:pPr marL="0" lvl="0" indent="0" algn="l" rtl="0">
              <a:spcBef>
                <a:spcPts val="1000"/>
              </a:spcBef>
              <a:spcAft>
                <a:spcPts val="0"/>
              </a:spcAft>
              <a:buNone/>
            </a:pPr>
            <a:r>
              <a:rPr lang="fi-FI" sz="1100"/>
              <a:t>5. Vi kollar inte på skärmar eller andra somegrejer under diskussionen utan koncentrerar oss på här och nu. Vi diskuterar även i förtroende. Du får gärna dela med dig att du deltagit i denna diskussion, men be om lov ifall du önskar citera någon annan deltagare. Vi respekterar dem och deras människovärde som är med idag, men också dem som inte deltar i diskussionen. </a:t>
            </a:r>
            <a:endParaRPr sz="1100"/>
          </a:p>
          <a:p>
            <a:pPr marL="0" lvl="0" indent="0" algn="l" rtl="0">
              <a:spcBef>
                <a:spcPts val="1000"/>
              </a:spcBef>
              <a:spcAft>
                <a:spcPts val="0"/>
              </a:spcAft>
              <a:buNone/>
            </a:pPr>
            <a:r>
              <a:rPr lang="fi-FI" sz="1100"/>
              <a:t>6. Låt inte bli att säga något bara för att det avviker från det tidigare sagda. Detta berikar vår diskussion och hjälper oss att förstå dagens tema bättre.</a:t>
            </a:r>
            <a:endParaRPr sz="1100"/>
          </a:p>
          <a:p>
            <a:pPr marL="0" lvl="0" indent="0" algn="l" rtl="0">
              <a:spcBef>
                <a:spcPts val="1000"/>
              </a:spcBef>
              <a:spcAft>
                <a:spcPts val="0"/>
              </a:spcAft>
              <a:buNone/>
            </a:pPr>
            <a:endParaRPr sz="1100"/>
          </a:p>
          <a:p>
            <a:pPr marL="0" lvl="0" indent="0" algn="just" rtl="0">
              <a:lnSpc>
                <a:spcPct val="115000"/>
              </a:lnSpc>
              <a:spcBef>
                <a:spcPts val="0"/>
              </a:spcBef>
              <a:spcAft>
                <a:spcPts val="0"/>
              </a:spcAft>
              <a:buClr>
                <a:schemeClr val="dk1"/>
              </a:buClr>
              <a:buSzPts val="700"/>
              <a:buFont typeface="Arial"/>
              <a:buNone/>
            </a:pPr>
            <a:r>
              <a:rPr lang="fi-FI" sz="1100"/>
              <a:t>Kan vi alla förbinda oss till dessa spelregler?</a:t>
            </a:r>
            <a:endParaRPr sz="1100" b="1"/>
          </a:p>
          <a:p>
            <a:pPr marL="0" lvl="0" indent="0" algn="just" rtl="0">
              <a:lnSpc>
                <a:spcPct val="115000"/>
              </a:lnSpc>
              <a:spcBef>
                <a:spcPts val="0"/>
              </a:spcBef>
              <a:spcAft>
                <a:spcPts val="0"/>
              </a:spcAft>
              <a:buClr>
                <a:schemeClr val="dk1"/>
              </a:buClr>
              <a:buSzPts val="900"/>
              <a:buFont typeface="Arial"/>
              <a:buNone/>
            </a:pPr>
            <a:r>
              <a:rPr lang="fi-FI" sz="1100"/>
              <a:t>Bra, då fortsätter vi. </a:t>
            </a:r>
            <a:endParaRPr sz="1100"/>
          </a:p>
          <a:p>
            <a:pPr marL="0" lvl="0" indent="0" algn="r" rtl="0">
              <a:spcBef>
                <a:spcPts val="1000"/>
              </a:spcBef>
              <a:spcAft>
                <a:spcPts val="0"/>
              </a:spcAft>
              <a:buNone/>
            </a:pPr>
            <a:r>
              <a:rPr lang="fi-FI" sz="1300" b="1"/>
              <a:t>5 min</a:t>
            </a:r>
            <a:endParaRPr sz="1300" b="1"/>
          </a:p>
        </p:txBody>
      </p:sp>
      <p:sp>
        <p:nvSpPr>
          <p:cNvPr id="298" name="Google Shape;298;p18"/>
          <p:cNvSpPr txBox="1">
            <a:spLocks noGrp="1"/>
          </p:cNvSpPr>
          <p:nvPr>
            <p:ph type="body" idx="3"/>
          </p:nvPr>
        </p:nvSpPr>
        <p:spPr>
          <a:xfrm>
            <a:off x="673200" y="554400"/>
            <a:ext cx="4737900" cy="405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2000" b="1"/>
              <a:t>Spelreglerna för en konstruktiv diskussion</a:t>
            </a:r>
            <a:endParaRPr sz="2000" b="1"/>
          </a:p>
        </p:txBody>
      </p:sp>
      <p:sp>
        <p:nvSpPr>
          <p:cNvPr id="299" name="Google Shape;299;p18"/>
          <p:cNvSpPr txBox="1">
            <a:spLocks noGrp="1"/>
          </p:cNvSpPr>
          <p:nvPr>
            <p:ph type="body" idx="4"/>
          </p:nvPr>
        </p:nvSpPr>
        <p:spPr>
          <a:xfrm>
            <a:off x="6506825" y="-334800"/>
            <a:ext cx="4706400" cy="16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600"/>
              <a:t>.</a:t>
            </a:r>
            <a:endParaRPr sz="600"/>
          </a:p>
        </p:txBody>
      </p:sp>
      <p:pic>
        <p:nvPicPr>
          <p:cNvPr id="300" name="Google Shape;300;p18"/>
          <p:cNvPicPr preferRelativeResize="0"/>
          <p:nvPr/>
        </p:nvPicPr>
        <p:blipFill rotWithShape="1">
          <a:blip r:embed="rId3">
            <a:alphaModFix/>
          </a:blip>
          <a:srcRect/>
          <a:stretch/>
        </p:blipFill>
        <p:spPr>
          <a:xfrm>
            <a:off x="151475" y="6282600"/>
            <a:ext cx="1754974" cy="4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9"/>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400"/>
              <a:t>Min	Steg						Kl</a:t>
            </a:r>
            <a:endParaRPr sz="1400"/>
          </a:p>
          <a:p>
            <a:pPr marL="0" lvl="0" indent="0" algn="l" rtl="0">
              <a:spcBef>
                <a:spcPts val="0"/>
              </a:spcBef>
              <a:spcAft>
                <a:spcPts val="0"/>
              </a:spcAft>
              <a:buClr>
                <a:schemeClr val="dk1"/>
              </a:buClr>
              <a:buSzPts val="1600"/>
              <a:buNone/>
            </a:pPr>
            <a:endParaRPr sz="1400"/>
          </a:p>
          <a:p>
            <a:pPr marL="0" lvl="0" indent="0" algn="l" rtl="0">
              <a:spcBef>
                <a:spcPts val="0"/>
              </a:spcBef>
              <a:spcAft>
                <a:spcPts val="0"/>
              </a:spcAft>
              <a:buClr>
                <a:schemeClr val="dk1"/>
              </a:buClr>
              <a:buSzPts val="1600"/>
              <a:buNone/>
            </a:pPr>
            <a:r>
              <a:rPr lang="fi-FI" sz="1400" b="1"/>
              <a:t>15 	Inledning, spelregler, presentationsrunda, </a:t>
            </a:r>
            <a:endParaRPr sz="1400" b="1"/>
          </a:p>
          <a:p>
            <a:pPr marL="0" lvl="0" indent="0" algn="l" rtl="0">
              <a:spcBef>
                <a:spcPts val="0"/>
              </a:spcBef>
              <a:spcAft>
                <a:spcPts val="0"/>
              </a:spcAft>
              <a:buClr>
                <a:schemeClr val="dk1"/>
              </a:buClr>
              <a:buSzPts val="1600"/>
              <a:buNone/>
            </a:pPr>
            <a:r>
              <a:rPr lang="fi-FI" sz="1400" b="1"/>
              <a:t> 	inledande grej</a:t>
            </a:r>
            <a:endParaRPr sz="1400" b="1"/>
          </a:p>
          <a:p>
            <a:pPr marL="0" lvl="0" indent="0" algn="l" rtl="0">
              <a:spcBef>
                <a:spcPts val="0"/>
              </a:spcBef>
              <a:spcAft>
                <a:spcPts val="0"/>
              </a:spcAft>
              <a:buClr>
                <a:schemeClr val="dk1"/>
              </a:buClr>
              <a:buSzPts val="1600"/>
              <a:buNone/>
            </a:pPr>
            <a:r>
              <a:rPr lang="fi-FI" sz="1400"/>
              <a:t>85 	Gemensam diskussion (inklusive paus)</a:t>
            </a:r>
            <a:endParaRPr sz="1400"/>
          </a:p>
          <a:p>
            <a:pPr marL="0" lvl="0" indent="0" algn="l" rtl="0">
              <a:spcBef>
                <a:spcPts val="0"/>
              </a:spcBef>
              <a:spcAft>
                <a:spcPts val="0"/>
              </a:spcAft>
              <a:buClr>
                <a:schemeClr val="dk1"/>
              </a:buClr>
              <a:buSzPts val="1600"/>
              <a:buNone/>
            </a:pPr>
            <a:r>
              <a:rPr lang="fi-FI" sz="1400"/>
              <a:t>5 	Skriv ner insikter</a:t>
            </a:r>
            <a:endParaRPr sz="1400"/>
          </a:p>
          <a:p>
            <a:pPr marL="0" lvl="0" indent="0" algn="l" rtl="0">
              <a:spcBef>
                <a:spcPts val="0"/>
              </a:spcBef>
              <a:spcAft>
                <a:spcPts val="0"/>
              </a:spcAft>
              <a:buClr>
                <a:schemeClr val="dk1"/>
              </a:buClr>
              <a:buSzPts val="1600"/>
              <a:buNone/>
            </a:pPr>
            <a:r>
              <a:rPr lang="fi-FI" sz="1400"/>
              <a:t>10	Berätta om insikterna</a:t>
            </a:r>
            <a:endParaRPr sz="1400"/>
          </a:p>
          <a:p>
            <a:pPr marL="0" lvl="0" indent="0" algn="l" rtl="0">
              <a:spcBef>
                <a:spcPts val="0"/>
              </a:spcBef>
              <a:spcAft>
                <a:spcPts val="0"/>
              </a:spcAft>
              <a:buClr>
                <a:schemeClr val="dk1"/>
              </a:buClr>
              <a:buSzPts val="1600"/>
              <a:buNone/>
            </a:pPr>
            <a:r>
              <a:rPr lang="fi-FI" sz="1400"/>
              <a:t>5	Tack, avslutning</a:t>
            </a:r>
            <a:endParaRPr sz="1400"/>
          </a:p>
          <a:p>
            <a:pPr marL="0" lvl="0" indent="0" algn="l" rtl="0">
              <a:spcBef>
                <a:spcPts val="0"/>
              </a:spcBef>
              <a:spcAft>
                <a:spcPts val="0"/>
              </a:spcAft>
              <a:buClr>
                <a:schemeClr val="dk1"/>
              </a:buClr>
              <a:buSzPts val="1600"/>
              <a:buNone/>
            </a:pPr>
            <a:endParaRPr sz="1500"/>
          </a:p>
          <a:p>
            <a:pPr marL="0" lvl="0" indent="0" algn="l" rtl="0">
              <a:spcBef>
                <a:spcPts val="0"/>
              </a:spcBef>
              <a:spcAft>
                <a:spcPts val="0"/>
              </a:spcAft>
              <a:buClr>
                <a:schemeClr val="dk1"/>
              </a:buClr>
              <a:buSzPts val="1600"/>
              <a:buNone/>
            </a:pPr>
            <a:r>
              <a:rPr lang="fi-FI" sz="1400"/>
              <a:t>Sammanlagt 120 min</a:t>
            </a:r>
            <a:endParaRPr sz="1400"/>
          </a:p>
          <a:p>
            <a:pPr marL="0" lvl="0" indent="0" algn="l" rtl="0">
              <a:lnSpc>
                <a:spcPct val="110000"/>
              </a:lnSpc>
              <a:spcBef>
                <a:spcPts val="0"/>
              </a:spcBef>
              <a:spcAft>
                <a:spcPts val="0"/>
              </a:spcAft>
              <a:buClr>
                <a:schemeClr val="dk1"/>
              </a:buClr>
              <a:buSzPts val="1600"/>
              <a:buNone/>
            </a:pPr>
            <a:endParaRPr sz="1400"/>
          </a:p>
          <a:p>
            <a:pPr marL="0" lvl="0" indent="0" algn="l" rtl="0">
              <a:spcBef>
                <a:spcPts val="0"/>
              </a:spcBef>
              <a:spcAft>
                <a:spcPts val="0"/>
              </a:spcAft>
              <a:buClr>
                <a:schemeClr val="dk1"/>
              </a:buClr>
              <a:buSzPts val="1600"/>
              <a:buFont typeface="Arial"/>
              <a:buNone/>
            </a:pPr>
            <a:r>
              <a:rPr lang="fi-FI" sz="1200" i="1"/>
              <a:t>Du kan redigera frågorna så att de passar bättre er organisation eller deltagarna i diskussionen.</a:t>
            </a:r>
            <a:endParaRPr sz="1200"/>
          </a:p>
          <a:p>
            <a:pPr marL="0" lvl="0" indent="0" algn="l" rtl="0">
              <a:spcBef>
                <a:spcPts val="0"/>
              </a:spcBef>
              <a:spcAft>
                <a:spcPts val="0"/>
              </a:spcAft>
              <a:buClr>
                <a:schemeClr val="dk1"/>
              </a:buClr>
              <a:buSzPts val="1600"/>
              <a:buFont typeface="Arial"/>
              <a:buNone/>
            </a:pPr>
            <a:endParaRPr sz="1200"/>
          </a:p>
          <a:p>
            <a:pPr marL="0" lvl="0" indent="0" algn="l" rtl="0">
              <a:spcBef>
                <a:spcPts val="0"/>
              </a:spcBef>
              <a:spcAft>
                <a:spcPts val="0"/>
              </a:spcAft>
              <a:buClr>
                <a:schemeClr val="dk1"/>
              </a:buClr>
              <a:buSzPts val="1600"/>
              <a:buFont typeface="Arial"/>
              <a:buNone/>
            </a:pPr>
            <a:r>
              <a:rPr lang="fi-FI" sz="1200" i="1"/>
              <a:t>Du kan också använda dig av en artikel, nyhet, undersökning, sång eller något annat som relaterar med temat för att inleda diskussionen. “Vad väckte den här texten/låten för tankar hos dig?”. Därefter kan det vara lättare att dela med sig egna erfarenheter. </a:t>
            </a:r>
            <a:endParaRPr sz="1200" i="1"/>
          </a:p>
          <a:p>
            <a:pPr marL="0" lvl="0" indent="0" algn="l" rtl="0">
              <a:spcBef>
                <a:spcPts val="0"/>
              </a:spcBef>
              <a:spcAft>
                <a:spcPts val="0"/>
              </a:spcAft>
              <a:buClr>
                <a:schemeClr val="dk1"/>
              </a:buClr>
              <a:buSzPts val="1600"/>
              <a:buFont typeface="Arial"/>
              <a:buNone/>
            </a:pPr>
            <a:endParaRPr sz="1200" i="1"/>
          </a:p>
          <a:p>
            <a:pPr marL="0" lvl="0" indent="0" algn="l" rtl="0">
              <a:spcBef>
                <a:spcPts val="0"/>
              </a:spcBef>
              <a:spcAft>
                <a:spcPts val="0"/>
              </a:spcAft>
              <a:buClr>
                <a:schemeClr val="dk1"/>
              </a:buClr>
              <a:buSzPts val="1600"/>
              <a:buFont typeface="Arial"/>
              <a:buNone/>
            </a:pPr>
            <a:r>
              <a:rPr lang="fi-FI" sz="1200" i="1"/>
              <a:t>Till exempel Stepa: </a:t>
            </a:r>
            <a:r>
              <a:rPr lang="fi-FI" sz="1200" i="1" u="sng">
                <a:solidFill>
                  <a:schemeClr val="hlink"/>
                </a:solidFill>
                <a:hlinkClick r:id="rId3"/>
              </a:rPr>
              <a:t>Kaunista ja hyvää</a:t>
            </a:r>
            <a:endParaRPr sz="1200" i="1"/>
          </a:p>
          <a:p>
            <a:pPr marL="0" lvl="0" indent="0" algn="just" rtl="0">
              <a:lnSpc>
                <a:spcPct val="100000"/>
              </a:lnSpc>
              <a:spcBef>
                <a:spcPts val="0"/>
              </a:spcBef>
              <a:spcAft>
                <a:spcPts val="0"/>
              </a:spcAft>
              <a:buNone/>
            </a:pPr>
            <a:endParaRPr sz="1200"/>
          </a:p>
          <a:p>
            <a:pPr marL="0" lvl="0" indent="0" algn="l" rtl="0">
              <a:lnSpc>
                <a:spcPct val="110000"/>
              </a:lnSpc>
              <a:spcBef>
                <a:spcPts val="1000"/>
              </a:spcBef>
              <a:spcAft>
                <a:spcPts val="0"/>
              </a:spcAft>
              <a:buClr>
                <a:schemeClr val="dk1"/>
              </a:buClr>
              <a:buSzPts val="1600"/>
              <a:buNone/>
            </a:pPr>
            <a:endParaRPr/>
          </a:p>
        </p:txBody>
      </p:sp>
      <p:sp>
        <p:nvSpPr>
          <p:cNvPr id="306" name="Google Shape;306;p19"/>
          <p:cNvSpPr txBox="1">
            <a:spLocks noGrp="1"/>
          </p:cNvSpPr>
          <p:nvPr>
            <p:ph type="body" idx="2"/>
          </p:nvPr>
        </p:nvSpPr>
        <p:spPr>
          <a:xfrm>
            <a:off x="6526350" y="1208125"/>
            <a:ext cx="50067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endParaRPr sz="1200" b="1"/>
          </a:p>
          <a:p>
            <a:pPr marL="0" lvl="0" indent="0" algn="l" rtl="0">
              <a:spcBef>
                <a:spcPts val="0"/>
              </a:spcBef>
              <a:spcAft>
                <a:spcPts val="0"/>
              </a:spcAft>
              <a:buClr>
                <a:schemeClr val="dk1"/>
              </a:buClr>
              <a:buSzPts val="1600"/>
              <a:buNone/>
            </a:pPr>
            <a:r>
              <a:rPr lang="fi-FI" sz="1200" b="1"/>
              <a:t>Temat för dialogen idag är vad det betyder för oss att leva i osäkerhet. </a:t>
            </a:r>
            <a:endParaRPr sz="1200" b="1"/>
          </a:p>
          <a:p>
            <a:pPr marL="0" lvl="0" indent="0" algn="l" rtl="0">
              <a:spcBef>
                <a:spcPts val="0"/>
              </a:spcBef>
              <a:spcAft>
                <a:spcPts val="0"/>
              </a:spcAft>
              <a:buClr>
                <a:schemeClr val="dk1"/>
              </a:buClr>
              <a:buSzPts val="1600"/>
              <a:buNone/>
            </a:pPr>
            <a:endParaRPr sz="1200" b="1">
              <a:highlight>
                <a:srgbClr val="FFFFFF"/>
              </a:highlight>
            </a:endParaRPr>
          </a:p>
          <a:p>
            <a:pPr marL="0" lvl="0" indent="0" algn="l" rtl="0">
              <a:spcBef>
                <a:spcPts val="0"/>
              </a:spcBef>
              <a:spcAft>
                <a:spcPts val="0"/>
              </a:spcAft>
              <a:buClr>
                <a:schemeClr val="dk1"/>
              </a:buClr>
              <a:buSzPts val="1600"/>
              <a:buNone/>
            </a:pPr>
            <a:r>
              <a:rPr lang="fi-FI" sz="1200" b="1">
                <a:highlight>
                  <a:srgbClr val="FFFFFF"/>
                </a:highlight>
              </a:rPr>
              <a:t>Vi lever just nu i en tid där kriserna följer varandra. Stigande räntor, krig, energikris, inflation, klimatförändring, förlust av biologisk mångfald, social- och hälsovård, oro för unga och äldre. Mitt i allt detta arbetar vi, de unga utexamineras, det föds barn och livet fortsätter. Osäkerheten har dock satt sin prägel på vårt liv.</a:t>
            </a:r>
            <a:endParaRPr sz="1200" b="1"/>
          </a:p>
          <a:p>
            <a:pPr marL="0" lvl="0" indent="0" algn="l" rtl="0">
              <a:spcBef>
                <a:spcPts val="0"/>
              </a:spcBef>
              <a:spcAft>
                <a:spcPts val="0"/>
              </a:spcAft>
              <a:buClr>
                <a:schemeClr val="dk1"/>
              </a:buClr>
              <a:buSzPts val="1600"/>
              <a:buNone/>
            </a:pPr>
            <a:endParaRPr sz="1200" b="1"/>
          </a:p>
          <a:p>
            <a:pPr marL="0" lvl="0" indent="0" algn="l" rtl="0">
              <a:spcBef>
                <a:spcPts val="0"/>
              </a:spcBef>
              <a:spcAft>
                <a:spcPts val="0"/>
              </a:spcAft>
              <a:buClr>
                <a:schemeClr val="dk1"/>
              </a:buClr>
              <a:buSzPts val="1600"/>
              <a:buNone/>
            </a:pPr>
            <a:r>
              <a:rPr lang="fi-FI" sz="1200" b="1"/>
              <a:t>Nu frågar jag er att hurdana saker, situationer eller fenomen orsakar osäkerhet i ditt liv? </a:t>
            </a:r>
            <a:endParaRPr sz="1200"/>
          </a:p>
          <a:p>
            <a:pPr marL="0" lvl="0" indent="0" algn="l" rtl="0">
              <a:spcBef>
                <a:spcPts val="0"/>
              </a:spcBef>
              <a:spcAft>
                <a:spcPts val="0"/>
              </a:spcAft>
              <a:buClr>
                <a:schemeClr val="dk1"/>
              </a:buClr>
              <a:buSzPts val="1600"/>
              <a:buNone/>
            </a:pPr>
            <a:endParaRPr sz="1200"/>
          </a:p>
          <a:p>
            <a:pPr marL="0" lvl="0" indent="0" algn="l" rtl="0">
              <a:spcBef>
                <a:spcPts val="0"/>
              </a:spcBef>
              <a:spcAft>
                <a:spcPts val="0"/>
              </a:spcAft>
              <a:buClr>
                <a:schemeClr val="dk1"/>
              </a:buClr>
              <a:buSzPts val="1600"/>
              <a:buNone/>
            </a:pPr>
            <a:r>
              <a:rPr lang="fi-FI" sz="1200"/>
              <a:t>Reflektera nu en stund för dig själv, du kan skriva ner dina tankar på papper. Vi använder ett par minuter för det här, och sedan öppnar vi den gemensamma diskussionen. Du kan dela med dig det du själv vill, allt behöver man inte berätta om man inte vill.</a:t>
            </a:r>
            <a:endParaRPr sz="1200">
              <a:solidFill>
                <a:srgbClr val="FF0000"/>
              </a:solidFill>
            </a:endParaRPr>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endParaRPr/>
          </a:p>
          <a:p>
            <a:pPr marL="0" lvl="0" indent="0" algn="r" rtl="0">
              <a:lnSpc>
                <a:spcPct val="110000"/>
              </a:lnSpc>
              <a:spcBef>
                <a:spcPts val="0"/>
              </a:spcBef>
              <a:spcAft>
                <a:spcPts val="0"/>
              </a:spcAft>
              <a:buClr>
                <a:schemeClr val="dk1"/>
              </a:buClr>
              <a:buSzPts val="1600"/>
              <a:buNone/>
            </a:pPr>
            <a:r>
              <a:rPr lang="fi-FI" sz="1400" b="1"/>
              <a:t>5 min</a:t>
            </a:r>
            <a:endParaRPr sz="1400" b="1"/>
          </a:p>
          <a:p>
            <a:pPr marL="0" lvl="0" indent="0" algn="l" rtl="0">
              <a:lnSpc>
                <a:spcPct val="110000"/>
              </a:lnSpc>
              <a:spcBef>
                <a:spcPts val="0"/>
              </a:spcBef>
              <a:spcAft>
                <a:spcPts val="0"/>
              </a:spcAft>
              <a:buClr>
                <a:schemeClr val="dk1"/>
              </a:buClr>
              <a:buSzPts val="1600"/>
              <a:buNone/>
            </a:pPr>
            <a:endParaRPr/>
          </a:p>
        </p:txBody>
      </p:sp>
      <p:sp>
        <p:nvSpPr>
          <p:cNvPr id="307" name="Google Shape;307;p19"/>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Att leva i osäkerhet</a:t>
            </a:r>
            <a:endParaRPr sz="5700" b="1"/>
          </a:p>
        </p:txBody>
      </p:sp>
      <p:sp>
        <p:nvSpPr>
          <p:cNvPr id="308" name="Google Shape;308;p19"/>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Inledning</a:t>
            </a:r>
            <a:endParaRPr sz="1800" b="1"/>
          </a:p>
        </p:txBody>
      </p:sp>
      <p:pic>
        <p:nvPicPr>
          <p:cNvPr id="309" name="Google Shape;309;p19"/>
          <p:cNvPicPr preferRelativeResize="0"/>
          <p:nvPr/>
        </p:nvPicPr>
        <p:blipFill rotWithShape="1">
          <a:blip r:embed="rId4">
            <a:alphaModFix/>
          </a:blip>
          <a:srcRect/>
          <a:stretch/>
        </p:blipFill>
        <p:spPr>
          <a:xfrm>
            <a:off x="234376" y="6246924"/>
            <a:ext cx="1601574" cy="369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0"/>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400"/>
              <a:t>Min	Steg						Kl</a:t>
            </a:r>
            <a:endParaRPr sz="1400"/>
          </a:p>
          <a:p>
            <a:pPr marL="0" lvl="0" indent="0" algn="l" rtl="0">
              <a:spcBef>
                <a:spcPts val="0"/>
              </a:spcBef>
              <a:spcAft>
                <a:spcPts val="0"/>
              </a:spcAft>
              <a:buClr>
                <a:schemeClr val="dk1"/>
              </a:buClr>
              <a:buSzPts val="1600"/>
              <a:buNone/>
            </a:pPr>
            <a:endParaRPr sz="1400"/>
          </a:p>
          <a:p>
            <a:pPr marL="0" lvl="0" indent="0" algn="l" rtl="0">
              <a:spcBef>
                <a:spcPts val="0"/>
              </a:spcBef>
              <a:spcAft>
                <a:spcPts val="0"/>
              </a:spcAft>
              <a:buClr>
                <a:schemeClr val="dk1"/>
              </a:buClr>
              <a:buSzPts val="1600"/>
              <a:buNone/>
            </a:pPr>
            <a:r>
              <a:rPr lang="fi-FI" sz="1400"/>
              <a:t>15 	Inledning, spelregler, presentationsrunda, </a:t>
            </a:r>
            <a:endParaRPr sz="1400"/>
          </a:p>
          <a:p>
            <a:pPr marL="0" lvl="0" indent="0" algn="l" rtl="0">
              <a:spcBef>
                <a:spcPts val="0"/>
              </a:spcBef>
              <a:spcAft>
                <a:spcPts val="0"/>
              </a:spcAft>
              <a:buClr>
                <a:schemeClr val="dk1"/>
              </a:buClr>
              <a:buSzPts val="1600"/>
              <a:buNone/>
            </a:pPr>
            <a:r>
              <a:rPr lang="fi-FI" sz="1400"/>
              <a:t> 	inledande grej</a:t>
            </a:r>
            <a:endParaRPr sz="1400"/>
          </a:p>
          <a:p>
            <a:pPr marL="0" lvl="0" indent="0" algn="l" rtl="0">
              <a:spcBef>
                <a:spcPts val="0"/>
              </a:spcBef>
              <a:spcAft>
                <a:spcPts val="0"/>
              </a:spcAft>
              <a:buClr>
                <a:schemeClr val="dk1"/>
              </a:buClr>
              <a:buSzPts val="1600"/>
              <a:buNone/>
            </a:pPr>
            <a:r>
              <a:rPr lang="fi-FI" sz="1400" b="1"/>
              <a:t>85 	Gemensam diskussion (inklusive paus)</a:t>
            </a:r>
            <a:endParaRPr sz="1400" b="1"/>
          </a:p>
          <a:p>
            <a:pPr marL="0" lvl="0" indent="0" algn="l" rtl="0">
              <a:spcBef>
                <a:spcPts val="0"/>
              </a:spcBef>
              <a:spcAft>
                <a:spcPts val="0"/>
              </a:spcAft>
              <a:buClr>
                <a:schemeClr val="dk1"/>
              </a:buClr>
              <a:buSzPts val="1600"/>
              <a:buNone/>
            </a:pPr>
            <a:r>
              <a:rPr lang="fi-FI" sz="1400"/>
              <a:t>5 	Skriv ner insikter</a:t>
            </a:r>
            <a:endParaRPr sz="1400"/>
          </a:p>
          <a:p>
            <a:pPr marL="0" lvl="0" indent="0" algn="l" rtl="0">
              <a:spcBef>
                <a:spcPts val="0"/>
              </a:spcBef>
              <a:spcAft>
                <a:spcPts val="0"/>
              </a:spcAft>
              <a:buClr>
                <a:schemeClr val="dk1"/>
              </a:buClr>
              <a:buSzPts val="1600"/>
              <a:buNone/>
            </a:pPr>
            <a:r>
              <a:rPr lang="fi-FI" sz="1400"/>
              <a:t>10	Berätta om insikterna</a:t>
            </a:r>
            <a:endParaRPr sz="1400"/>
          </a:p>
          <a:p>
            <a:pPr marL="0" lvl="0" indent="0" algn="l" rtl="0">
              <a:spcBef>
                <a:spcPts val="0"/>
              </a:spcBef>
              <a:spcAft>
                <a:spcPts val="0"/>
              </a:spcAft>
              <a:buClr>
                <a:schemeClr val="dk1"/>
              </a:buClr>
              <a:buSzPts val="1600"/>
              <a:buNone/>
            </a:pPr>
            <a:r>
              <a:rPr lang="fi-FI" sz="1400"/>
              <a:t>5	Tack, avslutning</a:t>
            </a:r>
            <a:endParaRPr sz="1400"/>
          </a:p>
          <a:p>
            <a:pPr marL="0" lvl="0" indent="0" algn="l" rtl="0">
              <a:spcBef>
                <a:spcPts val="0"/>
              </a:spcBef>
              <a:spcAft>
                <a:spcPts val="0"/>
              </a:spcAft>
              <a:buClr>
                <a:schemeClr val="dk1"/>
              </a:buClr>
              <a:buSzPts val="1600"/>
              <a:buNone/>
            </a:pPr>
            <a:endParaRPr sz="1500"/>
          </a:p>
          <a:p>
            <a:pPr marL="0" lvl="0" indent="0" algn="l" rtl="0">
              <a:spcBef>
                <a:spcPts val="0"/>
              </a:spcBef>
              <a:spcAft>
                <a:spcPts val="0"/>
              </a:spcAft>
              <a:buClr>
                <a:schemeClr val="dk1"/>
              </a:buClr>
              <a:buSzPts val="1600"/>
              <a:buNone/>
            </a:pPr>
            <a:r>
              <a:rPr lang="fi-FI" sz="1400"/>
              <a:t>Sammanlagt 120 min</a:t>
            </a:r>
            <a:endParaRPr sz="1400"/>
          </a:p>
          <a:p>
            <a:pPr marL="0" lvl="0" indent="0" algn="l" rtl="0">
              <a:lnSpc>
                <a:spcPct val="110000"/>
              </a:lnSpc>
              <a:spcBef>
                <a:spcPts val="0"/>
              </a:spcBef>
              <a:spcAft>
                <a:spcPts val="0"/>
              </a:spcAft>
              <a:buClr>
                <a:schemeClr val="dk1"/>
              </a:buClr>
              <a:buSzPts val="1600"/>
              <a:buNone/>
            </a:pPr>
            <a:endParaRPr sz="1400"/>
          </a:p>
          <a:p>
            <a:pPr marL="0" lvl="0" indent="0" algn="just" rtl="0">
              <a:lnSpc>
                <a:spcPct val="100000"/>
              </a:lnSpc>
              <a:spcBef>
                <a:spcPts val="0"/>
              </a:spcBef>
              <a:spcAft>
                <a:spcPts val="0"/>
              </a:spcAft>
              <a:buNone/>
            </a:pPr>
            <a:endParaRPr sz="1200"/>
          </a:p>
          <a:p>
            <a:pPr marL="0" lvl="0" indent="0" algn="l" rtl="0">
              <a:lnSpc>
                <a:spcPct val="110000"/>
              </a:lnSpc>
              <a:spcBef>
                <a:spcPts val="1000"/>
              </a:spcBef>
              <a:spcAft>
                <a:spcPts val="0"/>
              </a:spcAft>
              <a:buClr>
                <a:schemeClr val="dk1"/>
              </a:buClr>
              <a:buSzPts val="1600"/>
              <a:buNone/>
            </a:pPr>
            <a:endParaRPr/>
          </a:p>
        </p:txBody>
      </p:sp>
      <p:sp>
        <p:nvSpPr>
          <p:cNvPr id="315" name="Google Shape;315;p20"/>
          <p:cNvSpPr txBox="1">
            <a:spLocks noGrp="1"/>
          </p:cNvSpPr>
          <p:nvPr>
            <p:ph type="body" idx="2"/>
          </p:nvPr>
        </p:nvSpPr>
        <p:spPr>
          <a:xfrm>
            <a:off x="6526350" y="1208125"/>
            <a:ext cx="50067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endParaRPr sz="1200" b="1"/>
          </a:p>
          <a:p>
            <a:pPr marL="0" lvl="0" indent="0" algn="l" rtl="0">
              <a:spcBef>
                <a:spcPts val="0"/>
              </a:spcBef>
              <a:spcAft>
                <a:spcPts val="0"/>
              </a:spcAft>
              <a:buClr>
                <a:schemeClr val="dk1"/>
              </a:buClr>
              <a:buSzPts val="1600"/>
              <a:buNone/>
            </a:pPr>
            <a:r>
              <a:rPr lang="fi-FI" sz="1300"/>
              <a:t>Diskutera med ditt par vilka erfarenheter eller tankar som inledningen väckte hos dig. </a:t>
            </a:r>
            <a:endParaRPr sz="1300"/>
          </a:p>
          <a:p>
            <a:pPr marL="0" lvl="0" indent="0" algn="l" rtl="0">
              <a:spcBef>
                <a:spcPts val="0"/>
              </a:spcBef>
              <a:spcAft>
                <a:spcPts val="0"/>
              </a:spcAft>
              <a:buClr>
                <a:schemeClr val="dk1"/>
              </a:buClr>
              <a:buSzPts val="1600"/>
              <a:buNone/>
            </a:pPr>
            <a:endParaRPr sz="1300"/>
          </a:p>
          <a:p>
            <a:pPr marL="0" lvl="0" indent="0" algn="l" rtl="0">
              <a:spcBef>
                <a:spcPts val="0"/>
              </a:spcBef>
              <a:spcAft>
                <a:spcPts val="0"/>
              </a:spcAft>
              <a:buClr>
                <a:schemeClr val="dk1"/>
              </a:buClr>
              <a:buSzPts val="1600"/>
              <a:buNone/>
            </a:pPr>
            <a:endParaRPr sz="1300"/>
          </a:p>
          <a:p>
            <a:pPr marL="0" lvl="0" indent="0" algn="l" rtl="0">
              <a:spcBef>
                <a:spcPts val="0"/>
              </a:spcBef>
              <a:spcAft>
                <a:spcPts val="0"/>
              </a:spcAft>
              <a:buClr>
                <a:schemeClr val="dk1"/>
              </a:buClr>
              <a:buSzPts val="1600"/>
              <a:buNone/>
            </a:pPr>
            <a:r>
              <a:rPr lang="fi-FI" sz="1300"/>
              <a:t>Ni har ungefär fem minuter på er. Nu kan ni börja…</a:t>
            </a:r>
            <a:endParaRPr sz="1300"/>
          </a:p>
          <a:p>
            <a:pPr marL="0" lvl="0" indent="0" algn="l" rtl="0">
              <a:spcBef>
                <a:spcPts val="0"/>
              </a:spcBef>
              <a:spcAft>
                <a:spcPts val="0"/>
              </a:spcAft>
              <a:buClr>
                <a:schemeClr val="dk1"/>
              </a:buClr>
              <a:buSzPts val="1600"/>
              <a:buNone/>
            </a:pPr>
            <a:r>
              <a:rPr lang="fi-FI" sz="1300"/>
              <a:t>… Nu är det dags att avsluta..	</a:t>
            </a:r>
            <a:endParaRPr sz="1300"/>
          </a:p>
          <a:p>
            <a:pPr marL="0" lvl="0" indent="0" algn="l" rtl="0">
              <a:spcBef>
                <a:spcPts val="0"/>
              </a:spcBef>
              <a:spcAft>
                <a:spcPts val="0"/>
              </a:spcAft>
              <a:buClr>
                <a:schemeClr val="dk1"/>
              </a:buClr>
              <a:buSzPts val="1600"/>
              <a:buNone/>
            </a:pPr>
            <a:endParaRPr sz="1200"/>
          </a:p>
          <a:p>
            <a:pPr marL="0" lvl="0" indent="0" algn="l" rtl="0">
              <a:spcBef>
                <a:spcPts val="0"/>
              </a:spcBef>
              <a:spcAft>
                <a:spcPts val="0"/>
              </a:spcAft>
              <a:buClr>
                <a:schemeClr val="dk1"/>
              </a:buClr>
              <a:buSzPts val="1600"/>
              <a:buNone/>
            </a:pPr>
            <a:r>
              <a:rPr lang="fi-FI" sz="1300" i="1"/>
              <a:t>Dela in gruppen i par och berätta tydligt vem är par med vem. Ifall gruppen består av bara tre personer, kan ni dela med er första tankarna med hela gruppen. </a:t>
            </a:r>
            <a:endParaRPr sz="1300" i="1">
              <a:solidFill>
                <a:srgbClr val="FF0000"/>
              </a:solidFill>
            </a:endParaRPr>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endParaRPr/>
          </a:p>
          <a:p>
            <a:pPr marL="0" lvl="0" indent="0" algn="l" rtl="0">
              <a:lnSpc>
                <a:spcPct val="110000"/>
              </a:lnSpc>
              <a:spcBef>
                <a:spcPts val="0"/>
              </a:spcBef>
              <a:spcAft>
                <a:spcPts val="0"/>
              </a:spcAft>
              <a:buClr>
                <a:schemeClr val="dk1"/>
              </a:buClr>
              <a:buSzPts val="1600"/>
              <a:buNone/>
            </a:pPr>
            <a:endParaRPr/>
          </a:p>
          <a:p>
            <a:pPr marL="0" lvl="0" indent="0" algn="r" rtl="0">
              <a:lnSpc>
                <a:spcPct val="110000"/>
              </a:lnSpc>
              <a:spcBef>
                <a:spcPts val="0"/>
              </a:spcBef>
              <a:spcAft>
                <a:spcPts val="0"/>
              </a:spcAft>
              <a:buClr>
                <a:schemeClr val="dk1"/>
              </a:buClr>
              <a:buSzPts val="1600"/>
              <a:buNone/>
            </a:pPr>
            <a:r>
              <a:rPr lang="fi-FI" sz="1400" b="1"/>
              <a:t>5 min</a:t>
            </a:r>
            <a:endParaRPr sz="1400" b="1"/>
          </a:p>
          <a:p>
            <a:pPr marL="0" lvl="0" indent="0" algn="l" rtl="0">
              <a:lnSpc>
                <a:spcPct val="110000"/>
              </a:lnSpc>
              <a:spcBef>
                <a:spcPts val="0"/>
              </a:spcBef>
              <a:spcAft>
                <a:spcPts val="0"/>
              </a:spcAft>
              <a:buClr>
                <a:schemeClr val="dk1"/>
              </a:buClr>
              <a:buSzPts val="1600"/>
              <a:buNone/>
            </a:pPr>
            <a:endParaRPr/>
          </a:p>
        </p:txBody>
      </p:sp>
      <p:sp>
        <p:nvSpPr>
          <p:cNvPr id="316" name="Google Shape;316;p20"/>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Att leva i osäkerhet</a:t>
            </a:r>
            <a:endParaRPr sz="5700" b="1"/>
          </a:p>
        </p:txBody>
      </p:sp>
      <p:sp>
        <p:nvSpPr>
          <p:cNvPr id="317" name="Google Shape;317;p20"/>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Diskussionen påbörjas</a:t>
            </a:r>
            <a:endParaRPr sz="1800" b="1"/>
          </a:p>
        </p:txBody>
      </p:sp>
      <p:pic>
        <p:nvPicPr>
          <p:cNvPr id="318" name="Google Shape;318;p20"/>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1"/>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400"/>
              <a:t>Min	Steg						Kl</a:t>
            </a:r>
            <a:endParaRPr sz="1400"/>
          </a:p>
          <a:p>
            <a:pPr marL="0" lvl="0" indent="0" algn="l" rtl="0">
              <a:spcBef>
                <a:spcPts val="0"/>
              </a:spcBef>
              <a:spcAft>
                <a:spcPts val="0"/>
              </a:spcAft>
              <a:buClr>
                <a:schemeClr val="dk1"/>
              </a:buClr>
              <a:buSzPts val="1600"/>
              <a:buNone/>
            </a:pPr>
            <a:endParaRPr sz="1400"/>
          </a:p>
          <a:p>
            <a:pPr marL="0" lvl="0" indent="0" algn="l" rtl="0">
              <a:spcBef>
                <a:spcPts val="0"/>
              </a:spcBef>
              <a:spcAft>
                <a:spcPts val="0"/>
              </a:spcAft>
              <a:buClr>
                <a:schemeClr val="dk1"/>
              </a:buClr>
              <a:buSzPts val="1600"/>
              <a:buNone/>
            </a:pPr>
            <a:r>
              <a:rPr lang="fi-FI" sz="1400"/>
              <a:t>15 	Inledning, spelregler, presentationsrunda, </a:t>
            </a:r>
            <a:endParaRPr sz="1400"/>
          </a:p>
          <a:p>
            <a:pPr marL="0" lvl="0" indent="0" algn="l" rtl="0">
              <a:spcBef>
                <a:spcPts val="0"/>
              </a:spcBef>
              <a:spcAft>
                <a:spcPts val="0"/>
              </a:spcAft>
              <a:buClr>
                <a:schemeClr val="dk1"/>
              </a:buClr>
              <a:buSzPts val="1600"/>
              <a:buNone/>
            </a:pPr>
            <a:r>
              <a:rPr lang="fi-FI" sz="1400"/>
              <a:t> 	inledande grej</a:t>
            </a:r>
            <a:endParaRPr sz="1400"/>
          </a:p>
          <a:p>
            <a:pPr marL="0" lvl="0" indent="0" algn="l" rtl="0">
              <a:spcBef>
                <a:spcPts val="0"/>
              </a:spcBef>
              <a:spcAft>
                <a:spcPts val="0"/>
              </a:spcAft>
              <a:buClr>
                <a:schemeClr val="dk1"/>
              </a:buClr>
              <a:buSzPts val="1600"/>
              <a:buNone/>
            </a:pPr>
            <a:r>
              <a:rPr lang="fi-FI" sz="1400" b="1"/>
              <a:t>85 	Gemensam diskussion (inklusive paus)</a:t>
            </a:r>
            <a:endParaRPr sz="1400" b="1"/>
          </a:p>
          <a:p>
            <a:pPr marL="0" lvl="0" indent="0" algn="l" rtl="0">
              <a:spcBef>
                <a:spcPts val="0"/>
              </a:spcBef>
              <a:spcAft>
                <a:spcPts val="0"/>
              </a:spcAft>
              <a:buClr>
                <a:schemeClr val="dk1"/>
              </a:buClr>
              <a:buSzPts val="1600"/>
              <a:buNone/>
            </a:pPr>
            <a:r>
              <a:rPr lang="fi-FI" sz="1400"/>
              <a:t>5 	Skriv ner insikter</a:t>
            </a:r>
            <a:endParaRPr sz="1400"/>
          </a:p>
          <a:p>
            <a:pPr marL="0" lvl="0" indent="0" algn="l" rtl="0">
              <a:spcBef>
                <a:spcPts val="0"/>
              </a:spcBef>
              <a:spcAft>
                <a:spcPts val="0"/>
              </a:spcAft>
              <a:buClr>
                <a:schemeClr val="dk1"/>
              </a:buClr>
              <a:buSzPts val="1600"/>
              <a:buNone/>
            </a:pPr>
            <a:r>
              <a:rPr lang="fi-FI" sz="1400"/>
              <a:t>10	Berätta om insikterna</a:t>
            </a:r>
            <a:endParaRPr sz="1400"/>
          </a:p>
          <a:p>
            <a:pPr marL="0" lvl="0" indent="0" algn="l" rtl="0">
              <a:spcBef>
                <a:spcPts val="0"/>
              </a:spcBef>
              <a:spcAft>
                <a:spcPts val="0"/>
              </a:spcAft>
              <a:buClr>
                <a:schemeClr val="dk1"/>
              </a:buClr>
              <a:buSzPts val="1600"/>
              <a:buNone/>
            </a:pPr>
            <a:r>
              <a:rPr lang="fi-FI" sz="1400"/>
              <a:t>5	Tack, avslutning</a:t>
            </a:r>
            <a:endParaRPr sz="1400"/>
          </a:p>
          <a:p>
            <a:pPr marL="0" lvl="0" indent="0" algn="l" rtl="0">
              <a:spcBef>
                <a:spcPts val="0"/>
              </a:spcBef>
              <a:spcAft>
                <a:spcPts val="0"/>
              </a:spcAft>
              <a:buClr>
                <a:schemeClr val="dk1"/>
              </a:buClr>
              <a:buSzPts val="1600"/>
              <a:buNone/>
            </a:pPr>
            <a:endParaRPr sz="1500"/>
          </a:p>
          <a:p>
            <a:pPr marL="0" lvl="0" indent="0" algn="l" rtl="0">
              <a:spcBef>
                <a:spcPts val="0"/>
              </a:spcBef>
              <a:spcAft>
                <a:spcPts val="0"/>
              </a:spcAft>
              <a:buClr>
                <a:schemeClr val="dk1"/>
              </a:buClr>
              <a:buSzPts val="1600"/>
              <a:buNone/>
            </a:pPr>
            <a:r>
              <a:rPr lang="fi-FI" sz="1400"/>
              <a:t>Sammanlagt 120 min</a:t>
            </a:r>
            <a:endParaRPr sz="1400"/>
          </a:p>
          <a:p>
            <a:pPr marL="0" lvl="0" indent="0" algn="l" rtl="0">
              <a:lnSpc>
                <a:spcPct val="110000"/>
              </a:lnSpc>
              <a:spcBef>
                <a:spcPts val="0"/>
              </a:spcBef>
              <a:spcAft>
                <a:spcPts val="0"/>
              </a:spcAft>
              <a:buClr>
                <a:schemeClr val="dk1"/>
              </a:buClr>
              <a:buSzPts val="1600"/>
              <a:buNone/>
            </a:pPr>
            <a:endParaRPr sz="1400"/>
          </a:p>
          <a:p>
            <a:pPr marL="457200" lvl="0" indent="-311150" algn="l" rtl="0">
              <a:lnSpc>
                <a:spcPct val="110000"/>
              </a:lnSpc>
              <a:spcBef>
                <a:spcPts val="0"/>
              </a:spcBef>
              <a:spcAft>
                <a:spcPts val="0"/>
              </a:spcAft>
              <a:buSzPts val="1300"/>
              <a:buChar char="➔"/>
            </a:pPr>
            <a:r>
              <a:rPr lang="fi-FI" sz="1300" i="1"/>
              <a:t>Skriv ner namnen på deltagarna och markera ett streck vid namnet alltid då personen använt en taltur. På detta sätt för du enkel statistik på vem alla som har ordet och hur mycket.</a:t>
            </a:r>
            <a:endParaRPr sz="1300" i="1"/>
          </a:p>
          <a:p>
            <a:pPr marL="457200" lvl="0" indent="-311150" algn="l" rtl="0">
              <a:lnSpc>
                <a:spcPct val="110000"/>
              </a:lnSpc>
              <a:spcBef>
                <a:spcPts val="1000"/>
              </a:spcBef>
              <a:spcAft>
                <a:spcPts val="0"/>
              </a:spcAft>
              <a:buSzPts val="1300"/>
              <a:buChar char="➔"/>
            </a:pPr>
            <a:r>
              <a:rPr lang="fi-FI" sz="1300" i="1"/>
              <a:t>Berätta för deltagarna när diskussionen förs högt och när den förs i chatten. Det lönar sig att hålla dessa två separat, så att man inte har två överlappande diskussioner igång samtidigt.</a:t>
            </a:r>
            <a:endParaRPr/>
          </a:p>
        </p:txBody>
      </p:sp>
      <p:sp>
        <p:nvSpPr>
          <p:cNvPr id="324" name="Google Shape;324;p21"/>
          <p:cNvSpPr txBox="1">
            <a:spLocks noGrp="1"/>
          </p:cNvSpPr>
          <p:nvPr>
            <p:ph type="body" idx="2"/>
          </p:nvPr>
        </p:nvSpPr>
        <p:spPr>
          <a:xfrm>
            <a:off x="6526350" y="1208125"/>
            <a:ext cx="50067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300"/>
              <a:t>Nu vore det roligt att kort höra vad ni diskuterade/vilka tankar som har väckts hos er.</a:t>
            </a:r>
            <a:endParaRPr sz="1300"/>
          </a:p>
          <a:p>
            <a:pPr marL="0" lvl="0" indent="0" algn="l" rtl="0">
              <a:lnSpc>
                <a:spcPct val="110000"/>
              </a:lnSpc>
              <a:spcBef>
                <a:spcPts val="0"/>
              </a:spcBef>
              <a:spcAft>
                <a:spcPts val="0"/>
              </a:spcAft>
              <a:buClr>
                <a:schemeClr val="dk1"/>
              </a:buClr>
              <a:buSzPts val="1600"/>
              <a:buNone/>
            </a:pPr>
            <a:endParaRPr sz="1300"/>
          </a:p>
          <a:p>
            <a:pPr marL="0" lvl="0" indent="0" algn="l" rtl="0">
              <a:lnSpc>
                <a:spcPct val="110000"/>
              </a:lnSpc>
              <a:spcBef>
                <a:spcPts val="0"/>
              </a:spcBef>
              <a:spcAft>
                <a:spcPts val="0"/>
              </a:spcAft>
              <a:buClr>
                <a:schemeClr val="dk1"/>
              </a:buClr>
              <a:buSzPts val="1600"/>
              <a:buNone/>
            </a:pPr>
            <a:r>
              <a:rPr lang="fi-FI" sz="1300"/>
              <a:t>Vem kunde tänka sig att börja och berätta vilka tankar temat väckte i dig?  </a:t>
            </a:r>
            <a:endParaRPr sz="1300"/>
          </a:p>
          <a:p>
            <a:pPr marL="0" lvl="0" indent="0" algn="l" rtl="0">
              <a:lnSpc>
                <a:spcPct val="110000"/>
              </a:lnSpc>
              <a:spcBef>
                <a:spcPts val="0"/>
              </a:spcBef>
              <a:spcAft>
                <a:spcPts val="0"/>
              </a:spcAft>
              <a:buClr>
                <a:schemeClr val="dk1"/>
              </a:buClr>
              <a:buSzPts val="1600"/>
              <a:buNone/>
            </a:pPr>
            <a:r>
              <a:rPr lang="fi-FI" sz="1300"/>
              <a:t>Och vilka andra erfarenheter kom fram? Hade ni liknande eller helt annorlunda erfarenheter?</a:t>
            </a:r>
            <a:endParaRPr sz="1300"/>
          </a:p>
          <a:p>
            <a:pPr marL="0" lvl="0" indent="0" algn="l" rtl="0">
              <a:lnSpc>
                <a:spcPct val="110000"/>
              </a:lnSpc>
              <a:spcBef>
                <a:spcPts val="0"/>
              </a:spcBef>
              <a:spcAft>
                <a:spcPts val="0"/>
              </a:spcAft>
              <a:buClr>
                <a:schemeClr val="dk1"/>
              </a:buClr>
              <a:buSzPts val="1600"/>
              <a:buNone/>
            </a:pPr>
            <a:endParaRPr sz="1300"/>
          </a:p>
          <a:p>
            <a:pPr marL="0" lvl="0" indent="0" algn="l" rtl="0">
              <a:lnSpc>
                <a:spcPct val="110000"/>
              </a:lnSpc>
              <a:spcBef>
                <a:spcPts val="0"/>
              </a:spcBef>
              <a:spcAft>
                <a:spcPts val="0"/>
              </a:spcAft>
              <a:buClr>
                <a:schemeClr val="dk1"/>
              </a:buClr>
              <a:buSzPts val="1600"/>
              <a:buNone/>
            </a:pPr>
            <a:r>
              <a:rPr lang="fi-FI" sz="1200"/>
              <a:t>→ </a:t>
            </a:r>
            <a:r>
              <a:rPr lang="fi-FI" sz="1200" i="1"/>
              <a:t> Du kan ställa en direkt fråga åt någon om det är svårt att få igång diskussionen </a:t>
            </a:r>
            <a:endParaRPr sz="1200" i="1"/>
          </a:p>
          <a:p>
            <a:pPr marL="0" lvl="0" indent="0" algn="l" rtl="0">
              <a:lnSpc>
                <a:spcPct val="110000"/>
              </a:lnSpc>
              <a:spcBef>
                <a:spcPts val="0"/>
              </a:spcBef>
              <a:spcAft>
                <a:spcPts val="0"/>
              </a:spcAft>
              <a:buClr>
                <a:schemeClr val="dk1"/>
              </a:buClr>
              <a:buSzPts val="1600"/>
              <a:buNone/>
            </a:pPr>
            <a:r>
              <a:rPr lang="fi-FI" sz="1200"/>
              <a:t>→ </a:t>
            </a:r>
            <a:r>
              <a:rPr lang="fi-FI" sz="1200" i="1"/>
              <a:t>Fråga alla om någon tanke även om de inte själva skulle ha bett om ordet</a:t>
            </a:r>
            <a:endParaRPr sz="1200" i="1"/>
          </a:p>
          <a:p>
            <a:pPr marL="0" lvl="0" indent="0" algn="l" rtl="0">
              <a:lnSpc>
                <a:spcPct val="110000"/>
              </a:lnSpc>
              <a:spcBef>
                <a:spcPts val="0"/>
              </a:spcBef>
              <a:spcAft>
                <a:spcPts val="0"/>
              </a:spcAft>
              <a:buClr>
                <a:schemeClr val="dk1"/>
              </a:buClr>
              <a:buSzPts val="1600"/>
              <a:buNone/>
            </a:pPr>
            <a:r>
              <a:rPr lang="fi-FI" sz="1200"/>
              <a:t>→ </a:t>
            </a:r>
            <a:r>
              <a:rPr lang="fi-FI" sz="1200" i="1"/>
              <a:t>Led diskussionsdeltagarna till att dela egna erfarenheter om ämnet, men påminn också att man behöver inte dela med sig sådant man inte vill</a:t>
            </a:r>
            <a:endParaRPr sz="1200" i="1"/>
          </a:p>
          <a:p>
            <a:pPr marL="0" lvl="0" indent="0" algn="l" rtl="0">
              <a:spcBef>
                <a:spcPts val="0"/>
              </a:spcBef>
              <a:spcAft>
                <a:spcPts val="0"/>
              </a:spcAft>
              <a:buClr>
                <a:schemeClr val="dk1"/>
              </a:buClr>
              <a:buSzPts val="1100"/>
              <a:buFont typeface="Arial"/>
              <a:buNone/>
            </a:pPr>
            <a:r>
              <a:rPr lang="fi-FI" sz="1200"/>
              <a:t>→ </a:t>
            </a:r>
            <a:r>
              <a:rPr lang="fi-FI" sz="1200" i="1"/>
              <a:t>Ifall det behövs kan du be deltagarna att hålla sina inlägg koncisa, så att alla har möjlighet att delta i diskussionen. </a:t>
            </a:r>
            <a:endParaRPr sz="1200" i="1"/>
          </a:p>
          <a:p>
            <a:pPr marL="0" lvl="0" indent="0" algn="l" rtl="0">
              <a:lnSpc>
                <a:spcPct val="110000"/>
              </a:lnSpc>
              <a:spcBef>
                <a:spcPts val="0"/>
              </a:spcBef>
              <a:spcAft>
                <a:spcPts val="0"/>
              </a:spcAft>
              <a:buClr>
                <a:schemeClr val="dk1"/>
              </a:buClr>
              <a:buSzPts val="1600"/>
              <a:buNone/>
            </a:pPr>
            <a:endParaRPr sz="1300"/>
          </a:p>
          <a:p>
            <a:pPr marL="0" lvl="0" indent="0" algn="l" rtl="0">
              <a:spcBef>
                <a:spcPts val="0"/>
              </a:spcBef>
              <a:spcAft>
                <a:spcPts val="0"/>
              </a:spcAft>
              <a:buClr>
                <a:schemeClr val="dk1"/>
              </a:buClr>
              <a:buSzPts val="1600"/>
              <a:buNone/>
            </a:pPr>
            <a:r>
              <a:rPr lang="fi-FI" sz="1300"/>
              <a:t>Tack till er alla! Ni lyfte bland annat fram följande tankar och känslor: </a:t>
            </a:r>
            <a:r>
              <a:rPr lang="fi-FI" sz="1300" i="1"/>
              <a:t>sammanfatta teman som lyfts fram i diskussionen.</a:t>
            </a:r>
            <a:endParaRPr sz="1300"/>
          </a:p>
          <a:p>
            <a:pPr marL="0" lvl="0" indent="0" algn="l" rtl="0">
              <a:lnSpc>
                <a:spcPct val="110000"/>
              </a:lnSpc>
              <a:spcBef>
                <a:spcPts val="0"/>
              </a:spcBef>
              <a:spcAft>
                <a:spcPts val="0"/>
              </a:spcAft>
              <a:buClr>
                <a:schemeClr val="dk1"/>
              </a:buClr>
              <a:buSzPts val="1600"/>
              <a:buNone/>
            </a:pPr>
            <a:endParaRPr sz="1300"/>
          </a:p>
          <a:p>
            <a:pPr marL="0" lvl="0" indent="0" algn="r" rtl="0">
              <a:lnSpc>
                <a:spcPct val="110000"/>
              </a:lnSpc>
              <a:spcBef>
                <a:spcPts val="0"/>
              </a:spcBef>
              <a:spcAft>
                <a:spcPts val="0"/>
              </a:spcAft>
              <a:buClr>
                <a:schemeClr val="dk1"/>
              </a:buClr>
              <a:buSzPts val="1600"/>
              <a:buNone/>
            </a:pPr>
            <a:r>
              <a:rPr lang="fi-FI" sz="1300" b="1"/>
              <a:t>15 min</a:t>
            </a:r>
            <a:endParaRPr sz="1300" b="1"/>
          </a:p>
          <a:p>
            <a:pPr marL="0" lvl="0" indent="0" algn="r"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a:p>
        </p:txBody>
      </p:sp>
      <p:sp>
        <p:nvSpPr>
          <p:cNvPr id="325" name="Google Shape;325;p21"/>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Att leva i osäkerhet</a:t>
            </a:r>
            <a:endParaRPr sz="5700" b="1"/>
          </a:p>
        </p:txBody>
      </p:sp>
      <p:sp>
        <p:nvSpPr>
          <p:cNvPr id="326" name="Google Shape;326;p21"/>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Gemensam diskussion</a:t>
            </a:r>
            <a:endParaRPr sz="1800" b="1"/>
          </a:p>
        </p:txBody>
      </p:sp>
      <p:pic>
        <p:nvPicPr>
          <p:cNvPr id="327" name="Google Shape;327;p21"/>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2"/>
          <p:cNvSpPr txBox="1">
            <a:spLocks noGrp="1"/>
          </p:cNvSpPr>
          <p:nvPr>
            <p:ph type="body" idx="1"/>
          </p:nvPr>
        </p:nvSpPr>
        <p:spPr>
          <a:xfrm>
            <a:off x="672350" y="935725"/>
            <a:ext cx="4706400" cy="492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400"/>
              <a:t>Min	Steg						Kl</a:t>
            </a:r>
            <a:endParaRPr sz="1400"/>
          </a:p>
          <a:p>
            <a:pPr marL="0" lvl="0" indent="0" algn="l" rtl="0">
              <a:spcBef>
                <a:spcPts val="0"/>
              </a:spcBef>
              <a:spcAft>
                <a:spcPts val="0"/>
              </a:spcAft>
              <a:buClr>
                <a:schemeClr val="dk1"/>
              </a:buClr>
              <a:buSzPts val="1600"/>
              <a:buNone/>
            </a:pPr>
            <a:endParaRPr sz="700"/>
          </a:p>
          <a:p>
            <a:pPr marL="0" lvl="0" indent="0" algn="l" rtl="0">
              <a:spcBef>
                <a:spcPts val="0"/>
              </a:spcBef>
              <a:spcAft>
                <a:spcPts val="0"/>
              </a:spcAft>
              <a:buClr>
                <a:schemeClr val="dk1"/>
              </a:buClr>
              <a:buSzPts val="1600"/>
              <a:buNone/>
            </a:pPr>
            <a:r>
              <a:rPr lang="fi-FI" sz="1400"/>
              <a:t>15 	Inledning, spelregler, presentationsrunda, </a:t>
            </a:r>
            <a:endParaRPr sz="1400"/>
          </a:p>
          <a:p>
            <a:pPr marL="0" lvl="0" indent="0" algn="l" rtl="0">
              <a:spcBef>
                <a:spcPts val="0"/>
              </a:spcBef>
              <a:spcAft>
                <a:spcPts val="0"/>
              </a:spcAft>
              <a:buClr>
                <a:schemeClr val="dk1"/>
              </a:buClr>
              <a:buSzPts val="1600"/>
              <a:buNone/>
            </a:pPr>
            <a:r>
              <a:rPr lang="fi-FI" sz="1400"/>
              <a:t> 	inledande grej</a:t>
            </a:r>
            <a:endParaRPr sz="1400"/>
          </a:p>
          <a:p>
            <a:pPr marL="0" lvl="0" indent="0" algn="l" rtl="0">
              <a:spcBef>
                <a:spcPts val="0"/>
              </a:spcBef>
              <a:spcAft>
                <a:spcPts val="0"/>
              </a:spcAft>
              <a:buClr>
                <a:schemeClr val="dk1"/>
              </a:buClr>
              <a:buSzPts val="1600"/>
              <a:buNone/>
            </a:pPr>
            <a:r>
              <a:rPr lang="fi-FI" sz="1400" b="1"/>
              <a:t>85 	Gemensam diskussion (inklusive paus)</a:t>
            </a:r>
            <a:endParaRPr sz="1400" b="1"/>
          </a:p>
          <a:p>
            <a:pPr marL="0" lvl="0" indent="0" algn="l" rtl="0">
              <a:spcBef>
                <a:spcPts val="0"/>
              </a:spcBef>
              <a:spcAft>
                <a:spcPts val="0"/>
              </a:spcAft>
              <a:buClr>
                <a:schemeClr val="dk1"/>
              </a:buClr>
              <a:buSzPts val="1600"/>
              <a:buNone/>
            </a:pPr>
            <a:r>
              <a:rPr lang="fi-FI" sz="1400"/>
              <a:t>5 	Skriv ner insikter</a:t>
            </a:r>
            <a:endParaRPr sz="1400"/>
          </a:p>
          <a:p>
            <a:pPr marL="0" lvl="0" indent="0" algn="l" rtl="0">
              <a:spcBef>
                <a:spcPts val="0"/>
              </a:spcBef>
              <a:spcAft>
                <a:spcPts val="0"/>
              </a:spcAft>
              <a:buClr>
                <a:schemeClr val="dk1"/>
              </a:buClr>
              <a:buSzPts val="1600"/>
              <a:buNone/>
            </a:pPr>
            <a:r>
              <a:rPr lang="fi-FI" sz="1400"/>
              <a:t>10	Berätta om insikterna</a:t>
            </a:r>
            <a:endParaRPr sz="1400"/>
          </a:p>
          <a:p>
            <a:pPr marL="0" lvl="0" indent="0" algn="l" rtl="0">
              <a:spcBef>
                <a:spcPts val="0"/>
              </a:spcBef>
              <a:spcAft>
                <a:spcPts val="0"/>
              </a:spcAft>
              <a:buClr>
                <a:schemeClr val="dk1"/>
              </a:buClr>
              <a:buSzPts val="1600"/>
              <a:buNone/>
            </a:pPr>
            <a:r>
              <a:rPr lang="fi-FI" sz="1400"/>
              <a:t>5	Tack, avslutning</a:t>
            </a:r>
            <a:endParaRPr sz="1400"/>
          </a:p>
          <a:p>
            <a:pPr marL="0" lvl="0" indent="0" algn="l" rtl="0">
              <a:spcBef>
                <a:spcPts val="0"/>
              </a:spcBef>
              <a:spcAft>
                <a:spcPts val="0"/>
              </a:spcAft>
              <a:buClr>
                <a:schemeClr val="dk1"/>
              </a:buClr>
              <a:buSzPts val="1600"/>
              <a:buNone/>
            </a:pPr>
            <a:endParaRPr sz="700"/>
          </a:p>
          <a:p>
            <a:pPr marL="0" lvl="0" indent="0" algn="l" rtl="0">
              <a:spcBef>
                <a:spcPts val="0"/>
              </a:spcBef>
              <a:spcAft>
                <a:spcPts val="0"/>
              </a:spcAft>
              <a:buClr>
                <a:schemeClr val="dk1"/>
              </a:buClr>
              <a:buSzPts val="1600"/>
              <a:buNone/>
            </a:pPr>
            <a:r>
              <a:rPr lang="fi-FI" sz="1400"/>
              <a:t>Sammanlagt 120 min</a:t>
            </a:r>
            <a:endParaRPr sz="1400"/>
          </a:p>
          <a:p>
            <a:pPr marL="0" lvl="0" indent="0" algn="l" rtl="0">
              <a:lnSpc>
                <a:spcPct val="110000"/>
              </a:lnSpc>
              <a:spcBef>
                <a:spcPts val="0"/>
              </a:spcBef>
              <a:spcAft>
                <a:spcPts val="0"/>
              </a:spcAft>
              <a:buClr>
                <a:schemeClr val="dk1"/>
              </a:buClr>
              <a:buSzPts val="1600"/>
              <a:buNone/>
            </a:pPr>
            <a:endParaRPr sz="700"/>
          </a:p>
          <a:p>
            <a:pPr marL="0" lvl="0" indent="0" algn="l" rtl="0">
              <a:lnSpc>
                <a:spcPct val="110000"/>
              </a:lnSpc>
              <a:spcBef>
                <a:spcPts val="0"/>
              </a:spcBef>
              <a:spcAft>
                <a:spcPts val="0"/>
              </a:spcAft>
              <a:buClr>
                <a:schemeClr val="dk1"/>
              </a:buClr>
              <a:buSzPts val="1600"/>
              <a:buNone/>
            </a:pPr>
            <a:r>
              <a:rPr lang="fi-FI" sz="1400"/>
              <a:t>→ </a:t>
            </a:r>
            <a:r>
              <a:rPr lang="fi-FI" sz="1200" i="1"/>
              <a:t>Du kan uttala svåra diskussioner högt. Problem som framkommer behöver inte lösas under denna diskussion, men det kan vara bra att de kommer fram. Om det blir en svår situation så kan man säga det högt, hålla en liten paus och sedan fortsätta vidare. </a:t>
            </a:r>
            <a:endParaRPr sz="1200" i="1"/>
          </a:p>
          <a:p>
            <a:pPr marL="0" lvl="0" indent="0" algn="l" rtl="0">
              <a:lnSpc>
                <a:spcPct val="110000"/>
              </a:lnSpc>
              <a:spcBef>
                <a:spcPts val="0"/>
              </a:spcBef>
              <a:spcAft>
                <a:spcPts val="0"/>
              </a:spcAft>
              <a:buClr>
                <a:schemeClr val="dk1"/>
              </a:buClr>
              <a:buSzPts val="1600"/>
              <a:buNone/>
            </a:pPr>
            <a:r>
              <a:rPr lang="fi-FI" sz="1200"/>
              <a:t>→ </a:t>
            </a:r>
            <a:r>
              <a:rPr lang="fi-FI" sz="1200" i="1"/>
              <a:t>Påminn deltagarna vid behov om Spelreglerna för en konstruktiv diskussion, som alla bundit sig till att följa. Respektera också dem som inte är närvarande under diskussionen. </a:t>
            </a:r>
            <a:endParaRPr sz="1200" i="1"/>
          </a:p>
          <a:p>
            <a:pPr marL="0" lvl="0" indent="0" algn="l" rtl="0">
              <a:lnSpc>
                <a:spcPct val="110000"/>
              </a:lnSpc>
              <a:spcBef>
                <a:spcPts val="0"/>
              </a:spcBef>
              <a:spcAft>
                <a:spcPts val="0"/>
              </a:spcAft>
              <a:buClr>
                <a:schemeClr val="dk1"/>
              </a:buClr>
              <a:buSzPts val="1600"/>
              <a:buNone/>
            </a:pPr>
            <a:r>
              <a:rPr lang="fi-FI" sz="1200"/>
              <a:t>→ </a:t>
            </a:r>
            <a:r>
              <a:rPr lang="fi-FI" sz="1200" i="1"/>
              <a:t>Led diskussionsdeltagarna till att relatera till varandras inlägg och att prata mer om sig själva än andra. </a:t>
            </a:r>
            <a:endParaRPr sz="1200" i="1"/>
          </a:p>
          <a:p>
            <a:pPr marL="0" lvl="0" indent="0" algn="l" rtl="0">
              <a:lnSpc>
                <a:spcPct val="110000"/>
              </a:lnSpc>
              <a:spcBef>
                <a:spcPts val="0"/>
              </a:spcBef>
              <a:spcAft>
                <a:spcPts val="0"/>
              </a:spcAft>
              <a:buClr>
                <a:schemeClr val="dk1"/>
              </a:buClr>
              <a:buSzPts val="1600"/>
              <a:buNone/>
            </a:pPr>
            <a:r>
              <a:rPr lang="fi-FI" sz="1200"/>
              <a:t>→ </a:t>
            </a:r>
            <a:r>
              <a:rPr lang="fi-FI" sz="1200" i="1"/>
              <a:t>Fråga särskilt mer av dem som inte ännu har sagt så mycket.</a:t>
            </a:r>
            <a:endParaRPr sz="1200" i="1"/>
          </a:p>
          <a:p>
            <a:pPr marL="0" lvl="0" indent="0" algn="l" rtl="0">
              <a:lnSpc>
                <a:spcPct val="110000"/>
              </a:lnSpc>
              <a:spcBef>
                <a:spcPts val="0"/>
              </a:spcBef>
              <a:spcAft>
                <a:spcPts val="0"/>
              </a:spcAft>
              <a:buClr>
                <a:schemeClr val="dk1"/>
              </a:buClr>
              <a:buSzPts val="1600"/>
              <a:buNone/>
            </a:pPr>
            <a:r>
              <a:rPr lang="fi-FI" sz="1200"/>
              <a:t>→ </a:t>
            </a:r>
            <a:r>
              <a:rPr lang="fi-FI" sz="1200" i="1"/>
              <a:t>Du kan vid behov välja diskussion parvis så att deltagarna har en möjlighet att strukturera sina tankar. </a:t>
            </a:r>
            <a:endParaRPr sz="1200" i="1"/>
          </a:p>
          <a:p>
            <a:pPr marL="0" lvl="0" indent="0" algn="l" rtl="0">
              <a:lnSpc>
                <a:spcPct val="110000"/>
              </a:lnSpc>
              <a:spcBef>
                <a:spcPts val="0"/>
              </a:spcBef>
              <a:spcAft>
                <a:spcPts val="0"/>
              </a:spcAft>
              <a:buClr>
                <a:schemeClr val="dk1"/>
              </a:buClr>
              <a:buSzPts val="1600"/>
              <a:buNone/>
            </a:pPr>
            <a:endParaRPr sz="1200" i="1"/>
          </a:p>
        </p:txBody>
      </p:sp>
      <p:sp>
        <p:nvSpPr>
          <p:cNvPr id="333" name="Google Shape;333;p22"/>
          <p:cNvSpPr txBox="1">
            <a:spLocks noGrp="1"/>
          </p:cNvSpPr>
          <p:nvPr>
            <p:ph type="body" idx="2"/>
          </p:nvPr>
        </p:nvSpPr>
        <p:spPr>
          <a:xfrm>
            <a:off x="6526350" y="935725"/>
            <a:ext cx="5006700" cy="5046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r>
              <a:rPr lang="fi-FI" sz="1200"/>
              <a:t>Tack för att ni delar med er. Nu fortsätter vi diskussionen utgående från dessa erfarenheter och reflektioner. Jag har några frågor med vilka vi kan fortsätta diskussionen. </a:t>
            </a:r>
            <a:endParaRPr sz="1200"/>
          </a:p>
          <a:p>
            <a:pPr marL="0" lvl="0" indent="0" algn="l" rtl="0">
              <a:lnSpc>
                <a:spcPct val="100000"/>
              </a:lnSpc>
              <a:spcBef>
                <a:spcPts val="0"/>
              </a:spcBef>
              <a:spcAft>
                <a:spcPts val="0"/>
              </a:spcAft>
              <a:buClr>
                <a:schemeClr val="dk1"/>
              </a:buClr>
              <a:buSzPts val="1600"/>
              <a:buNone/>
            </a:pPr>
            <a:endParaRPr sz="1200"/>
          </a:p>
          <a:p>
            <a:pPr marL="0" lvl="0" indent="0" algn="l" rtl="0">
              <a:lnSpc>
                <a:spcPct val="100000"/>
              </a:lnSpc>
              <a:spcBef>
                <a:spcPts val="0"/>
              </a:spcBef>
              <a:spcAft>
                <a:spcPts val="0"/>
              </a:spcAft>
              <a:buClr>
                <a:schemeClr val="dk1"/>
              </a:buClr>
              <a:buSzPts val="1600"/>
              <a:buNone/>
            </a:pPr>
            <a:r>
              <a:rPr lang="fi-FI" sz="1200" i="1"/>
              <a:t>Välj de mest passande frågorna för just din diskussion. Du kan också redigera frågorna vid behov så att de passar din organisation eller deltagarna bäst.</a:t>
            </a:r>
            <a:r>
              <a:rPr lang="fi-FI" sz="1200"/>
              <a:t> </a:t>
            </a:r>
            <a:endParaRPr sz="1200"/>
          </a:p>
          <a:p>
            <a:pPr marL="0" lvl="0" indent="0" algn="l" rtl="0">
              <a:lnSpc>
                <a:spcPct val="100000"/>
              </a:lnSpc>
              <a:spcBef>
                <a:spcPts val="0"/>
              </a:spcBef>
              <a:spcAft>
                <a:spcPts val="0"/>
              </a:spcAft>
              <a:buClr>
                <a:schemeClr val="dk1"/>
              </a:buClr>
              <a:buSzPts val="1600"/>
              <a:buNone/>
            </a:pPr>
            <a:endParaRPr sz="1100"/>
          </a:p>
          <a:p>
            <a:pPr marL="457200" lvl="0" indent="-298450" algn="l" rtl="0">
              <a:lnSpc>
                <a:spcPct val="100000"/>
              </a:lnSpc>
              <a:spcBef>
                <a:spcPts val="0"/>
              </a:spcBef>
              <a:spcAft>
                <a:spcPts val="0"/>
              </a:spcAft>
              <a:buSzPts val="1100"/>
              <a:buChar char="-"/>
            </a:pPr>
            <a:r>
              <a:rPr lang="fi-FI" sz="1100"/>
              <a:t>Hur känns det att diskutera det här temat tillsammans? </a:t>
            </a:r>
            <a:endParaRPr sz="1100"/>
          </a:p>
          <a:p>
            <a:pPr marL="457200" lvl="0" indent="-298450" algn="l" rtl="0">
              <a:lnSpc>
                <a:spcPct val="100000"/>
              </a:lnSpc>
              <a:spcBef>
                <a:spcPts val="1000"/>
              </a:spcBef>
              <a:spcAft>
                <a:spcPts val="0"/>
              </a:spcAft>
              <a:buSzPts val="1100"/>
              <a:buChar char="-"/>
            </a:pPr>
            <a:r>
              <a:rPr lang="fi-FI" sz="1100"/>
              <a:t>Vad hjälper dig att uthärda osäkerhet? Vad hjälper dig orka i osäkra situationer? </a:t>
            </a:r>
            <a:endParaRPr sz="1100"/>
          </a:p>
          <a:p>
            <a:pPr marL="457200" lvl="0" indent="-298450" algn="l" rtl="0">
              <a:lnSpc>
                <a:spcPct val="100000"/>
              </a:lnSpc>
              <a:spcBef>
                <a:spcPts val="1000"/>
              </a:spcBef>
              <a:spcAft>
                <a:spcPts val="0"/>
              </a:spcAft>
              <a:buSzPts val="1100"/>
              <a:buChar char="-"/>
            </a:pPr>
            <a:r>
              <a:rPr lang="fi-FI" sz="1100"/>
              <a:t>Vad eller vem stödjer dig i osäkerheten? </a:t>
            </a:r>
            <a:endParaRPr sz="1100"/>
          </a:p>
          <a:p>
            <a:pPr marL="457200" lvl="0" indent="-298450" algn="l" rtl="0">
              <a:lnSpc>
                <a:spcPct val="100000"/>
              </a:lnSpc>
              <a:spcBef>
                <a:spcPts val="1000"/>
              </a:spcBef>
              <a:spcAft>
                <a:spcPts val="0"/>
              </a:spcAft>
              <a:buSzPts val="1100"/>
              <a:buChar char="-"/>
            </a:pPr>
            <a:r>
              <a:rPr lang="fi-FI" sz="1100"/>
              <a:t>Hur har du stött andra, som lever i osäkerhet? </a:t>
            </a:r>
            <a:endParaRPr sz="1100"/>
          </a:p>
          <a:p>
            <a:pPr marL="457200" lvl="0" indent="-298450" algn="l" rtl="0">
              <a:lnSpc>
                <a:spcPct val="100000"/>
              </a:lnSpc>
              <a:spcBef>
                <a:spcPts val="1000"/>
              </a:spcBef>
              <a:spcAft>
                <a:spcPts val="0"/>
              </a:spcAft>
              <a:buSzPts val="1100"/>
              <a:buChar char="-"/>
            </a:pPr>
            <a:r>
              <a:rPr lang="fi-FI" sz="1100"/>
              <a:t>Då vi diskuterar om detta tema, finns det någon synvinkel som inte behandlats, men som vore viktigt och relevant att ta upp?</a:t>
            </a:r>
            <a:endParaRPr sz="1100"/>
          </a:p>
          <a:p>
            <a:pPr marL="457200" lvl="0" indent="-298450" algn="l" rtl="0">
              <a:lnSpc>
                <a:spcPct val="100000"/>
              </a:lnSpc>
              <a:spcBef>
                <a:spcPts val="1000"/>
              </a:spcBef>
              <a:spcAft>
                <a:spcPts val="0"/>
              </a:spcAft>
              <a:buSzPts val="1100"/>
              <a:buChar char="-"/>
            </a:pPr>
            <a:r>
              <a:rPr lang="fi-FI" sz="1100"/>
              <a:t>Vad ger dig hopp? Vad hjälper att bygga din egna och vår allas framtid? </a:t>
            </a:r>
            <a:endParaRPr sz="1100">
              <a:highlight>
                <a:srgbClr val="FFFF00"/>
              </a:highlight>
            </a:endParaRPr>
          </a:p>
          <a:p>
            <a:pPr marL="0" lvl="0" indent="0" algn="l" rtl="0">
              <a:lnSpc>
                <a:spcPct val="100000"/>
              </a:lnSpc>
              <a:spcBef>
                <a:spcPts val="1000"/>
              </a:spcBef>
              <a:spcAft>
                <a:spcPts val="0"/>
              </a:spcAft>
              <a:buNone/>
            </a:pPr>
            <a:r>
              <a:rPr lang="fi-FI" sz="1100"/>
              <a:t>Fördjupade hjälpfrågor som stöd för diskussionsledaren:</a:t>
            </a:r>
            <a:endParaRPr sz="1100"/>
          </a:p>
          <a:p>
            <a:pPr marL="0" lvl="0" indent="0" algn="l" rtl="0">
              <a:lnSpc>
                <a:spcPct val="100000"/>
              </a:lnSpc>
              <a:spcBef>
                <a:spcPts val="0"/>
              </a:spcBef>
              <a:spcAft>
                <a:spcPts val="0"/>
              </a:spcAft>
              <a:buNone/>
            </a:pPr>
            <a:endParaRPr sz="1100"/>
          </a:p>
          <a:p>
            <a:pPr marL="457200" lvl="0" indent="-298450" algn="l" rtl="0">
              <a:lnSpc>
                <a:spcPct val="100000"/>
              </a:lnSpc>
              <a:spcBef>
                <a:spcPts val="0"/>
              </a:spcBef>
              <a:spcAft>
                <a:spcPts val="0"/>
              </a:spcAft>
              <a:buSzPts val="1100"/>
              <a:buChar char="-"/>
            </a:pPr>
            <a:r>
              <a:rPr lang="fi-FI" sz="1100"/>
              <a:t>Varför tror du att du kom att tänka på just dessa saker?</a:t>
            </a:r>
            <a:endParaRPr sz="1100"/>
          </a:p>
          <a:p>
            <a:pPr marL="457200" lvl="0" indent="-298450" algn="l" rtl="0">
              <a:lnSpc>
                <a:spcPct val="100000"/>
              </a:lnSpc>
              <a:spcBef>
                <a:spcPts val="0"/>
              </a:spcBef>
              <a:spcAft>
                <a:spcPts val="0"/>
              </a:spcAft>
              <a:buSzPts val="1100"/>
              <a:buChar char="-"/>
            </a:pPr>
            <a:r>
              <a:rPr lang="fi-FI" sz="1100"/>
              <a:t>Hurdana erfarenheter eller situationer har påverkar att du tar fram just dessa saker? </a:t>
            </a:r>
            <a:endParaRPr sz="1100"/>
          </a:p>
          <a:p>
            <a:pPr marL="0" lvl="0" indent="0" algn="l" rtl="0">
              <a:lnSpc>
                <a:spcPct val="110000"/>
              </a:lnSpc>
              <a:spcBef>
                <a:spcPts val="0"/>
              </a:spcBef>
              <a:spcAft>
                <a:spcPts val="0"/>
              </a:spcAft>
              <a:buClr>
                <a:schemeClr val="dk1"/>
              </a:buClr>
              <a:buSzPts val="1600"/>
              <a:buNone/>
            </a:pPr>
            <a:endParaRPr sz="1400"/>
          </a:p>
          <a:p>
            <a:pPr marL="0" lvl="0" indent="0" algn="r" rtl="0">
              <a:lnSpc>
                <a:spcPct val="110000"/>
              </a:lnSpc>
              <a:spcBef>
                <a:spcPts val="0"/>
              </a:spcBef>
              <a:spcAft>
                <a:spcPts val="0"/>
              </a:spcAft>
              <a:buClr>
                <a:schemeClr val="dk1"/>
              </a:buClr>
              <a:buSzPts val="1600"/>
              <a:buNone/>
            </a:pPr>
            <a:r>
              <a:rPr lang="fi-FI" sz="1400" b="1"/>
              <a:t>50 min</a:t>
            </a:r>
            <a:endParaRPr sz="1200"/>
          </a:p>
          <a:p>
            <a:pPr marL="0" lvl="0" indent="0" algn="l" rtl="0">
              <a:lnSpc>
                <a:spcPct val="110000"/>
              </a:lnSpc>
              <a:spcBef>
                <a:spcPts val="0"/>
              </a:spcBef>
              <a:spcAft>
                <a:spcPts val="0"/>
              </a:spcAft>
              <a:buClr>
                <a:schemeClr val="dk1"/>
              </a:buClr>
              <a:buSzPts val="1600"/>
              <a:buNone/>
            </a:pPr>
            <a:endParaRPr/>
          </a:p>
        </p:txBody>
      </p:sp>
      <p:sp>
        <p:nvSpPr>
          <p:cNvPr id="334" name="Google Shape;334;p22"/>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Att leva i osäkerhet</a:t>
            </a:r>
            <a:endParaRPr sz="5700" b="1"/>
          </a:p>
        </p:txBody>
      </p:sp>
      <p:sp>
        <p:nvSpPr>
          <p:cNvPr id="335" name="Google Shape;335;p22"/>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Gemensamma diskussionen fortsätter</a:t>
            </a:r>
            <a:endParaRPr sz="1800" b="1"/>
          </a:p>
        </p:txBody>
      </p:sp>
      <p:pic>
        <p:nvPicPr>
          <p:cNvPr id="336" name="Google Shape;336;p22"/>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3"/>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400"/>
              <a:t>Min	Steg						Kl</a:t>
            </a:r>
            <a:endParaRPr sz="1400"/>
          </a:p>
          <a:p>
            <a:pPr marL="0" lvl="0" indent="0" algn="l" rtl="0">
              <a:spcBef>
                <a:spcPts val="0"/>
              </a:spcBef>
              <a:spcAft>
                <a:spcPts val="0"/>
              </a:spcAft>
              <a:buClr>
                <a:schemeClr val="dk1"/>
              </a:buClr>
              <a:buSzPts val="1600"/>
              <a:buNone/>
            </a:pPr>
            <a:endParaRPr sz="1400"/>
          </a:p>
          <a:p>
            <a:pPr marL="0" lvl="0" indent="0" algn="l" rtl="0">
              <a:spcBef>
                <a:spcPts val="0"/>
              </a:spcBef>
              <a:spcAft>
                <a:spcPts val="0"/>
              </a:spcAft>
              <a:buClr>
                <a:schemeClr val="dk1"/>
              </a:buClr>
              <a:buSzPts val="1600"/>
              <a:buNone/>
            </a:pPr>
            <a:r>
              <a:rPr lang="fi-FI" sz="1400"/>
              <a:t>15 	Inledning, spelregler, presentationsrunda, </a:t>
            </a:r>
            <a:endParaRPr sz="1400"/>
          </a:p>
          <a:p>
            <a:pPr marL="0" lvl="0" indent="0" algn="l" rtl="0">
              <a:spcBef>
                <a:spcPts val="0"/>
              </a:spcBef>
              <a:spcAft>
                <a:spcPts val="0"/>
              </a:spcAft>
              <a:buClr>
                <a:schemeClr val="dk1"/>
              </a:buClr>
              <a:buSzPts val="1600"/>
              <a:buNone/>
            </a:pPr>
            <a:r>
              <a:rPr lang="fi-FI" sz="1400"/>
              <a:t> 	inledande grej</a:t>
            </a:r>
            <a:endParaRPr sz="1400"/>
          </a:p>
          <a:p>
            <a:pPr marL="0" lvl="0" indent="0" algn="l" rtl="0">
              <a:spcBef>
                <a:spcPts val="0"/>
              </a:spcBef>
              <a:spcAft>
                <a:spcPts val="0"/>
              </a:spcAft>
              <a:buClr>
                <a:schemeClr val="dk1"/>
              </a:buClr>
              <a:buSzPts val="1600"/>
              <a:buNone/>
            </a:pPr>
            <a:r>
              <a:rPr lang="fi-FI" sz="1400"/>
              <a:t>85 	Gemensam diskussion (inklusive paus)</a:t>
            </a:r>
            <a:endParaRPr sz="1400"/>
          </a:p>
          <a:p>
            <a:pPr marL="0" lvl="0" indent="0" algn="l" rtl="0">
              <a:spcBef>
                <a:spcPts val="0"/>
              </a:spcBef>
              <a:spcAft>
                <a:spcPts val="0"/>
              </a:spcAft>
              <a:buClr>
                <a:schemeClr val="dk1"/>
              </a:buClr>
              <a:buSzPts val="1600"/>
              <a:buNone/>
            </a:pPr>
            <a:r>
              <a:rPr lang="fi-FI" sz="1400" b="1"/>
              <a:t>5 	Skriv ner insikter</a:t>
            </a:r>
            <a:endParaRPr sz="1400" b="1"/>
          </a:p>
          <a:p>
            <a:pPr marL="0" lvl="0" indent="0" algn="l" rtl="0">
              <a:spcBef>
                <a:spcPts val="0"/>
              </a:spcBef>
              <a:spcAft>
                <a:spcPts val="0"/>
              </a:spcAft>
              <a:buClr>
                <a:schemeClr val="dk1"/>
              </a:buClr>
              <a:buSzPts val="1600"/>
              <a:buNone/>
            </a:pPr>
            <a:r>
              <a:rPr lang="fi-FI" sz="1400"/>
              <a:t>10	Berätta om insikterna</a:t>
            </a:r>
            <a:endParaRPr sz="1400"/>
          </a:p>
          <a:p>
            <a:pPr marL="0" lvl="0" indent="0" algn="l" rtl="0">
              <a:spcBef>
                <a:spcPts val="0"/>
              </a:spcBef>
              <a:spcAft>
                <a:spcPts val="0"/>
              </a:spcAft>
              <a:buClr>
                <a:schemeClr val="dk1"/>
              </a:buClr>
              <a:buSzPts val="1600"/>
              <a:buNone/>
            </a:pPr>
            <a:r>
              <a:rPr lang="fi-FI" sz="1400"/>
              <a:t>5	Tack, avslutning</a:t>
            </a:r>
            <a:endParaRPr sz="1400"/>
          </a:p>
          <a:p>
            <a:pPr marL="0" lvl="0" indent="0" algn="l" rtl="0">
              <a:spcBef>
                <a:spcPts val="0"/>
              </a:spcBef>
              <a:spcAft>
                <a:spcPts val="0"/>
              </a:spcAft>
              <a:buClr>
                <a:schemeClr val="dk1"/>
              </a:buClr>
              <a:buSzPts val="1600"/>
              <a:buNone/>
            </a:pPr>
            <a:endParaRPr sz="1400"/>
          </a:p>
          <a:p>
            <a:pPr marL="0" lvl="0" indent="0" algn="l" rtl="0">
              <a:spcBef>
                <a:spcPts val="0"/>
              </a:spcBef>
              <a:spcAft>
                <a:spcPts val="0"/>
              </a:spcAft>
              <a:buClr>
                <a:schemeClr val="dk1"/>
              </a:buClr>
              <a:buSzPts val="1600"/>
              <a:buNone/>
            </a:pPr>
            <a:r>
              <a:rPr lang="fi-FI" sz="1400"/>
              <a:t>Sammanlagt 120 min</a:t>
            </a:r>
            <a:endParaRPr sz="1400"/>
          </a:p>
          <a:p>
            <a:pPr marL="0" lvl="0" indent="0" algn="l" rtl="0">
              <a:lnSpc>
                <a:spcPct val="110000"/>
              </a:lnSpc>
              <a:spcBef>
                <a:spcPts val="0"/>
              </a:spcBef>
              <a:spcAft>
                <a:spcPts val="0"/>
              </a:spcAft>
              <a:buClr>
                <a:schemeClr val="dk1"/>
              </a:buClr>
              <a:buSzPts val="1600"/>
              <a:buNone/>
            </a:pPr>
            <a:endParaRPr/>
          </a:p>
        </p:txBody>
      </p:sp>
      <p:sp>
        <p:nvSpPr>
          <p:cNvPr id="342" name="Google Shape;342;p23"/>
          <p:cNvSpPr txBox="1">
            <a:spLocks noGrp="1"/>
          </p:cNvSpPr>
          <p:nvPr>
            <p:ph type="body" idx="2"/>
          </p:nvPr>
        </p:nvSpPr>
        <p:spPr>
          <a:xfrm>
            <a:off x="6526350" y="1208125"/>
            <a:ext cx="5006700" cy="4650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Font typeface="Arial"/>
              <a:buNone/>
            </a:pPr>
            <a:r>
              <a:rPr lang="fi-FI" sz="1200"/>
              <a:t>Tack för en bra och konstruktiv diskussion! Ni har delat med er av erfarenheter som relaterar bland annat till…</a:t>
            </a:r>
            <a:endParaRPr sz="1200"/>
          </a:p>
          <a:p>
            <a:pPr marL="0" lvl="0" indent="0" algn="l" rtl="0">
              <a:spcBef>
                <a:spcPts val="0"/>
              </a:spcBef>
              <a:spcAft>
                <a:spcPts val="0"/>
              </a:spcAft>
              <a:buClr>
                <a:schemeClr val="dk1"/>
              </a:buClr>
              <a:buSzPts val="1600"/>
              <a:buFont typeface="Arial"/>
              <a:buNone/>
            </a:pPr>
            <a:endParaRPr sz="1200"/>
          </a:p>
          <a:p>
            <a:pPr marL="0" lvl="0" indent="0" algn="l" rtl="0">
              <a:spcBef>
                <a:spcPts val="0"/>
              </a:spcBef>
              <a:spcAft>
                <a:spcPts val="0"/>
              </a:spcAft>
              <a:buClr>
                <a:schemeClr val="dk1"/>
              </a:buClr>
              <a:buSzPts val="1600"/>
              <a:buFont typeface="Arial"/>
              <a:buNone/>
            </a:pPr>
            <a:r>
              <a:rPr lang="fi-FI" sz="1200"/>
              <a:t>→ </a:t>
            </a:r>
            <a:r>
              <a:rPr lang="fi-FI" sz="1200" i="1"/>
              <a:t>Sammanställ kort vilka teman ni har diskuterat kring</a:t>
            </a:r>
            <a:r>
              <a:rPr lang="fi-FI" sz="1200"/>
              <a:t> </a:t>
            </a:r>
            <a:endParaRPr sz="1200"/>
          </a:p>
          <a:p>
            <a:pPr marL="0" lvl="0" indent="0" algn="l" rtl="0">
              <a:spcBef>
                <a:spcPts val="0"/>
              </a:spcBef>
              <a:spcAft>
                <a:spcPts val="0"/>
              </a:spcAft>
              <a:buClr>
                <a:schemeClr val="dk1"/>
              </a:buClr>
              <a:buSzPts val="1600"/>
              <a:buFont typeface="Arial"/>
              <a:buNone/>
            </a:pPr>
            <a:endParaRPr sz="1200"/>
          </a:p>
          <a:p>
            <a:pPr marL="0" lvl="0" indent="0" algn="l" rtl="0">
              <a:spcBef>
                <a:spcPts val="0"/>
              </a:spcBef>
              <a:spcAft>
                <a:spcPts val="0"/>
              </a:spcAft>
              <a:buClr>
                <a:schemeClr val="dk1"/>
              </a:buClr>
              <a:buSzPts val="1600"/>
              <a:buFont typeface="Arial"/>
              <a:buNone/>
            </a:pPr>
            <a:r>
              <a:rPr lang="fi-FI" sz="1200"/>
              <a:t>Till näst skriver vi ner vilka insikter, tankar eller känslor som diskussionen har väckt hos er. </a:t>
            </a:r>
            <a:endParaRPr sz="1200"/>
          </a:p>
          <a:p>
            <a:pPr marL="0" lvl="0" indent="0" algn="l" rtl="0">
              <a:spcBef>
                <a:spcPts val="0"/>
              </a:spcBef>
              <a:spcAft>
                <a:spcPts val="0"/>
              </a:spcAft>
              <a:buClr>
                <a:schemeClr val="dk1"/>
              </a:buClr>
              <a:buSzPts val="1600"/>
              <a:buFont typeface="Arial"/>
              <a:buNone/>
            </a:pPr>
            <a:endParaRPr sz="1200"/>
          </a:p>
          <a:p>
            <a:pPr marL="0" lvl="0" indent="0" algn="l" rtl="0">
              <a:spcBef>
                <a:spcPts val="0"/>
              </a:spcBef>
              <a:spcAft>
                <a:spcPts val="0"/>
              </a:spcAft>
              <a:buClr>
                <a:schemeClr val="dk1"/>
              </a:buClr>
              <a:buSzPts val="1600"/>
              <a:buFont typeface="Arial"/>
              <a:buNone/>
            </a:pPr>
            <a:r>
              <a:rPr lang="fi-FI" sz="1200"/>
              <a:t>Skriv ner på papper några insikter, känslor eller tankar som blev kvar hos dig.</a:t>
            </a:r>
            <a:endParaRPr sz="1200"/>
          </a:p>
          <a:p>
            <a:pPr marL="0" lvl="0" indent="0" algn="l" rtl="0">
              <a:spcBef>
                <a:spcPts val="0"/>
              </a:spcBef>
              <a:spcAft>
                <a:spcPts val="0"/>
              </a:spcAft>
              <a:buClr>
                <a:schemeClr val="dk1"/>
              </a:buClr>
              <a:buSzPts val="1600"/>
              <a:buFont typeface="Arial"/>
              <a:buNone/>
            </a:pPr>
            <a:endParaRPr sz="1200"/>
          </a:p>
          <a:p>
            <a:pPr marL="0" lvl="0" indent="0" algn="l" rtl="0">
              <a:spcBef>
                <a:spcPts val="0"/>
              </a:spcBef>
              <a:spcAft>
                <a:spcPts val="0"/>
              </a:spcAft>
              <a:buClr>
                <a:schemeClr val="dk1"/>
              </a:buClr>
              <a:buSzPts val="1600"/>
              <a:buFont typeface="Arial"/>
              <a:buNone/>
            </a:pPr>
            <a:r>
              <a:rPr lang="fi-FI" sz="1200"/>
              <a:t>Ni har några minuter på er. Välj sedan </a:t>
            </a:r>
            <a:r>
              <a:rPr lang="fi-FI" sz="1200" b="1"/>
              <a:t>en</a:t>
            </a:r>
            <a:r>
              <a:rPr lang="fi-FI" sz="1200"/>
              <a:t> insikt som ni delar med de andra.</a:t>
            </a: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l" rtl="0">
              <a:lnSpc>
                <a:spcPct val="110000"/>
              </a:lnSpc>
              <a:spcBef>
                <a:spcPts val="0"/>
              </a:spcBef>
              <a:spcAft>
                <a:spcPts val="0"/>
              </a:spcAft>
              <a:buClr>
                <a:schemeClr val="dk1"/>
              </a:buClr>
              <a:buSzPts val="1600"/>
              <a:buNone/>
            </a:pPr>
            <a:endParaRPr sz="1200"/>
          </a:p>
          <a:p>
            <a:pPr marL="0" lvl="0" indent="0" algn="r" rtl="0">
              <a:lnSpc>
                <a:spcPct val="110000"/>
              </a:lnSpc>
              <a:spcBef>
                <a:spcPts val="0"/>
              </a:spcBef>
              <a:spcAft>
                <a:spcPts val="0"/>
              </a:spcAft>
              <a:buClr>
                <a:schemeClr val="dk1"/>
              </a:buClr>
              <a:buSzPts val="1600"/>
              <a:buNone/>
            </a:pPr>
            <a:r>
              <a:rPr lang="fi-FI" sz="1300" b="1"/>
              <a:t>5 min</a:t>
            </a:r>
            <a:endParaRPr sz="1700" b="1"/>
          </a:p>
        </p:txBody>
      </p:sp>
      <p:sp>
        <p:nvSpPr>
          <p:cNvPr id="343" name="Google Shape;343;p23"/>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a:latin typeface="Inter"/>
                <a:ea typeface="Inter"/>
                <a:cs typeface="Inter"/>
                <a:sym typeface="Inter"/>
              </a:rPr>
              <a:t>Att leva i osäkerhet</a:t>
            </a:r>
            <a:endParaRPr sz="5700" b="1"/>
          </a:p>
        </p:txBody>
      </p:sp>
      <p:sp>
        <p:nvSpPr>
          <p:cNvPr id="344" name="Google Shape;344;p23"/>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Skriv ner insikter</a:t>
            </a:r>
            <a:endParaRPr sz="1800" b="1"/>
          </a:p>
        </p:txBody>
      </p:sp>
      <p:pic>
        <p:nvPicPr>
          <p:cNvPr id="345" name="Google Shape;345;p23"/>
          <p:cNvPicPr preferRelativeResize="0"/>
          <p:nvPr/>
        </p:nvPicPr>
        <p:blipFill rotWithShape="1">
          <a:blip r:embed="rId3">
            <a:alphaModFix/>
          </a:blip>
          <a:srcRect/>
          <a:stretch/>
        </p:blipFill>
        <p:spPr>
          <a:xfrm>
            <a:off x="234376" y="6246924"/>
            <a:ext cx="1601574" cy="369600"/>
          </a:xfrm>
          <a:prstGeom prst="rect">
            <a:avLst/>
          </a:prstGeom>
          <a:noFill/>
          <a:ln>
            <a:noFill/>
          </a:ln>
        </p:spPr>
      </p:pic>
    </p:spTree>
  </p:cSld>
  <p:clrMapOvr>
    <a:masterClrMapping/>
  </p:clrMapOvr>
</p:sld>
</file>

<file path=ppt/theme/theme1.xml><?xml version="1.0" encoding="utf-8"?>
<a:theme xmlns:a="http://schemas.openxmlformats.org/drawingml/2006/main"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2544</Words>
  <Application>Microsoft Office PowerPoint</Application>
  <PresentationFormat>Laajakuva</PresentationFormat>
  <Paragraphs>317</Paragraphs>
  <Slides>12</Slides>
  <Notes>12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12</vt:i4>
      </vt:variant>
    </vt:vector>
  </HeadingPairs>
  <TitlesOfParts>
    <vt:vector size="17" baseType="lpstr">
      <vt:lpstr>Inter Tight</vt:lpstr>
      <vt:lpstr>Rubik</vt:lpstr>
      <vt:lpstr>Inter</vt:lpstr>
      <vt:lpstr>Arial</vt:lpstr>
      <vt:lpstr>Kansalliset Dialogit</vt:lpstr>
      <vt:lpstr>Nationella dialoger  Att leva i osäkerhet (eller en mer specifik rubrik) Manus för Dialogpaus-diskussionen Längd 120 minuter, live </vt:lpstr>
      <vt:lpstr>Anvisningar för hur du använder manuskriptet  Planera din diskussion på förhand utgående från manuset.  Du kan också använda dig av kort för att leda diskussionen: https://www.dialogpaus.fi/verktyg/kort-for-att-leda-diskussionen/  Manuset fungerar som stöd för diskussionsledaren och vi föreslår inte att du delar det med diskussionsdeltagarna. Du kan till exempel printa ut manuskriptet efter redigering.   Uttrycken som används i manuskriptet är exempel och vi hoppas att du redigerar dem så att de passar bättre in för just din målgrupp och ditt diskussionsämne. Du kan också redigera uttrycken så att de känns naturliga för dig att uttrycka.   Alla klockslag är ungefärliga och tanken är att de skall ge en uppfattning om ungefär hur länge varje skede räcker.  Det är inte meningen att följa dem till punkt och pricka förutom för inledningen och avslutningen.   Du får gärna använda dig av ditt tidigare kunnande om att facilitera och leda grupper och kan vi behov också använda dig av bra tips för att stödja deltagarna under diskussionens gång.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Nationella dialoger  Att leva i osäkerhet (eller en mer specifik rubrik) Manus för Dialogpaus-diskussionen Längd 120 minuter, live </dc:title>
  <dc:creator>Grahn Merja (VM)</dc:creator>
  <cp:lastModifiedBy>Grahn Merja (VM)</cp:lastModifiedBy>
  <cp:revision>1</cp:revision>
  <dcterms:modified xsi:type="dcterms:W3CDTF">2023-04-03T08:20:43Z</dcterms:modified>
</cp:coreProperties>
</file>