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Inter Tight" panose="020B0604020202020204" charset="0"/>
      <p:regular r:id="rId14"/>
      <p:bold r:id="rId15"/>
      <p:italic r:id="rId16"/>
      <p:boldItalic r:id="rId17"/>
    </p:embeddedFont>
    <p:embeddedFont>
      <p:font typeface="Inter"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a:t>National Dialogues</a:t>
            </a:r>
            <a:r>
              <a:rPr lang="fi-FI" sz="9000"/>
              <a:t/>
            </a:r>
            <a:br>
              <a:rPr lang="fi-FI" sz="9000"/>
            </a:br>
            <a:endParaRPr sz="9000"/>
          </a:p>
          <a:p>
            <a:pPr marL="0" lvl="0" indent="0" algn="l" rtl="0">
              <a:lnSpc>
                <a:spcPct val="80000"/>
              </a:lnSpc>
              <a:spcBef>
                <a:spcPts val="0"/>
              </a:spcBef>
              <a:spcAft>
                <a:spcPts val="0"/>
              </a:spcAft>
              <a:buClr>
                <a:schemeClr val="dk1"/>
              </a:buClr>
              <a:buSzPts val="9000"/>
              <a:buFont typeface="Inter Tight"/>
              <a:buNone/>
            </a:pPr>
            <a:r>
              <a:rPr lang="fi-FI" sz="3600" b="1"/>
              <a:t>Living in uncertainty (or a more specific title)</a:t>
            </a:r>
            <a:endParaRPr sz="3600" b="1"/>
          </a:p>
          <a:p>
            <a:pPr marL="0" lvl="0" indent="0" algn="l" rtl="0">
              <a:lnSpc>
                <a:spcPct val="80000"/>
              </a:lnSpc>
              <a:spcBef>
                <a:spcPts val="0"/>
              </a:spcBef>
              <a:spcAft>
                <a:spcPts val="0"/>
              </a:spcAft>
              <a:buClr>
                <a:schemeClr val="dk1"/>
              </a:buClr>
              <a:buSzPts val="9000"/>
              <a:buFont typeface="Inter Tight"/>
              <a:buNone/>
            </a:pPr>
            <a:r>
              <a:rPr lang="fi-FI" sz="2400"/>
              <a:t>Script for a Timeout-dialogue</a:t>
            </a:r>
            <a:endParaRPr sz="2400"/>
          </a:p>
          <a:p>
            <a:pPr marL="0" lvl="0" indent="0" algn="l" rtl="0">
              <a:lnSpc>
                <a:spcPct val="80000"/>
              </a:lnSpc>
              <a:spcBef>
                <a:spcPts val="0"/>
              </a:spcBef>
              <a:spcAft>
                <a:spcPts val="0"/>
              </a:spcAft>
              <a:buClr>
                <a:schemeClr val="dk1"/>
              </a:buClr>
              <a:buSzPts val="9000"/>
              <a:buFont typeface="Inter Tight"/>
              <a:buNone/>
            </a:pPr>
            <a:r>
              <a:rPr lang="fi-FI" sz="2400"/>
              <a:t>Duration 120 min, remotely</a:t>
            </a:r>
            <a:endParaRPr sz="2400"/>
          </a:p>
          <a:p>
            <a:pPr marL="0" lvl="0" indent="0" algn="l" rtl="0">
              <a:lnSpc>
                <a:spcPct val="80000"/>
              </a:lnSpc>
              <a:spcBef>
                <a:spcPts val="0"/>
              </a:spcBef>
              <a:spcAft>
                <a:spcPts val="0"/>
              </a:spcAft>
              <a:buClr>
                <a:schemeClr val="dk1"/>
              </a:buClr>
              <a:buSzPts val="9000"/>
              <a:buFont typeface="Inter Tight"/>
              <a:buNone/>
            </a:pPr>
            <a:endParaRPr/>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a:blip r:embed="rId3">
            <a:alphaModFix/>
          </a:blip>
          <a:stretch>
            <a:fillRect/>
          </a:stretch>
        </p:blipFill>
        <p:spPr>
          <a:xfrm>
            <a:off x="793375" y="5810233"/>
            <a:ext cx="1964274" cy="453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400" b="1"/>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b="1"/>
              <a:t>5	Thanking the participants, the end</a:t>
            </a:r>
            <a:endParaRPr sz="1400" b="1"/>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a:p>
        </p:txBody>
      </p:sp>
      <p:sp>
        <p:nvSpPr>
          <p:cNvPr id="359" name="Google Shape;359;p24"/>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200"/>
              <a:t>How did this discussion and topic feel?</a:t>
            </a:r>
            <a:endParaRPr sz="1200"/>
          </a:p>
          <a:p>
            <a:pPr marL="0" lvl="0" indent="0" algn="l" rtl="0">
              <a:spcBef>
                <a:spcPts val="0"/>
              </a:spcBef>
              <a:spcAft>
                <a:spcPts val="0"/>
              </a:spcAft>
              <a:buClr>
                <a:schemeClr val="dk1"/>
              </a:buClr>
              <a:buSzPts val="1600"/>
              <a:buNone/>
            </a:pPr>
            <a:r>
              <a:rPr lang="fi-FI" sz="1200"/>
              <a:t>What kind of atmosphere did you get from the joint conversation?</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b="1"/>
              <a:t>I would like to briefly ask you to fill out the feedback form, it only takes a moment.</a:t>
            </a:r>
            <a:r>
              <a:rPr lang="fi-FI" sz="1200"/>
              <a:t> I’ll collect the feedback forms. They help us to develop the National Dialogues.</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Now it's time to end our conversation. Thank you!</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If you wish, you can communicate your participation in this discussion, for example, on social media. For example, you can use the hashtags #NationalDialogues #LivingInUncertainty.</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The conversation was confidential, so don't pass on what others said without permission. You can share your own thoughts as well as general themes that came up in the conversation.</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Thanks for the interesting discussion! I hope you will continue the conversation that has now started.</a:t>
            </a:r>
            <a:endParaRPr sz="1200"/>
          </a:p>
          <a:p>
            <a:pPr marL="0" lvl="0" indent="0" algn="l" rtl="0">
              <a:spcBef>
                <a:spcPts val="0"/>
              </a:spcBef>
              <a:spcAft>
                <a:spcPts val="0"/>
              </a:spcAft>
              <a:buClr>
                <a:schemeClr val="dk1"/>
              </a:buClr>
              <a:buSzPts val="1600"/>
              <a:buNone/>
            </a:pP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60" name="Google Shape;360;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61" name="Google Shape;361;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Thanking the participants</a:t>
            </a:r>
            <a:endParaRPr sz="1800" b="1"/>
          </a:p>
        </p:txBody>
      </p:sp>
      <p:pic>
        <p:nvPicPr>
          <p:cNvPr id="362" name="Google Shape;362;p24"/>
          <p:cNvPicPr preferRelativeResize="0"/>
          <p:nvPr/>
        </p:nvPicPr>
        <p:blipFill>
          <a:blip r:embed="rId3">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300"/>
              <a:t>The operative core group receives the notes of the dialogues, ensuring that all dialogue organisers have provided summaries/notes of their dialogues.</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None/>
            </a:pPr>
            <a:r>
              <a:rPr lang="fi-FI" sz="1300"/>
              <a:t>Submission of the entries for the joint compilation increases the impact of the dialogues, as they thus affect the content of the national summary of that year and, through this, all those development projects and actors that intend to utilise the summary to support their work.</a:t>
            </a: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00000"/>
              </a:lnSpc>
              <a:spcBef>
                <a:spcPts val="0"/>
              </a:spcBef>
              <a:spcAft>
                <a:spcPts val="0"/>
              </a:spcAft>
              <a:buClr>
                <a:schemeClr val="dk1"/>
              </a:buClr>
              <a:buSzPts val="1100"/>
              <a:buFont typeface="Arial"/>
              <a:buNone/>
            </a:pPr>
            <a:r>
              <a:rPr lang="fi-FI" sz="1300">
                <a:highlight>
                  <a:srgbClr val="FFFFFF"/>
                </a:highlight>
              </a:rPr>
              <a:t>The team that compiles the notes operating in connection with the operative core group analyses the notes and finalise the summary.</a:t>
            </a:r>
            <a:endParaRPr sz="1100"/>
          </a:p>
          <a:p>
            <a:pPr marL="0" lvl="0" indent="0" algn="l" rtl="0">
              <a:lnSpc>
                <a:spcPct val="110000"/>
              </a:lnSpc>
              <a:spcBef>
                <a:spcPts val="0"/>
              </a:spcBef>
              <a:spcAft>
                <a:spcPts val="0"/>
              </a:spcAft>
              <a:buClr>
                <a:schemeClr val="dk1"/>
              </a:buClr>
              <a:buSzPts val="1600"/>
              <a:buNone/>
            </a:pPr>
            <a:endParaRPr/>
          </a:p>
        </p:txBody>
      </p:sp>
      <p:sp>
        <p:nvSpPr>
          <p:cNvPr id="368" name="Google Shape;368;p25"/>
          <p:cNvSpPr txBox="1">
            <a:spLocks noGrp="1"/>
          </p:cNvSpPr>
          <p:nvPr>
            <p:ph type="body" idx="2"/>
          </p:nvPr>
        </p:nvSpPr>
        <p:spPr>
          <a:xfrm>
            <a:off x="6526350" y="1137075"/>
            <a:ext cx="5006700" cy="472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300"/>
              <a:t>Thank you for organizing this Timeout-discussion as part of the National Dialogues. I hope it was a good experience for you as well as for the participants. As a result of the National Dialogues, society's dialogue competence increases with the organizers and participants of the discussions.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Dialogue is an opportunity to deepen understanding, learn the skills of a more constructive conversation, stop to listen to the experiences of others and get to share your own, even unprepared, thoughts with others.</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However, a dialogue is not a miracle. Even if one dialogue may be very successful, sometimes you notice that more discussion is needed. That is also an important realization. Sometimes it takes time to build trust. So if you felt that more discussion was needed or about some other topic, it's good to set aside time for that.</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You can get help with the planning and execution of the discussion, for example, from the Timeout Foundations website </a:t>
            </a:r>
            <a:r>
              <a:rPr lang="fi-FI" sz="1300" u="sng">
                <a:solidFill>
                  <a:schemeClr val="hlink"/>
                </a:solidFill>
                <a:hlinkClick r:id="rId3"/>
              </a:rPr>
              <a:t>https://www.timeoutdialogue.fi/</a:t>
            </a:r>
            <a:r>
              <a:rPr lang="fi-FI" sz="1300"/>
              <a:t> </a:t>
            </a:r>
            <a:endParaRPr sz="1300"/>
          </a:p>
          <a:p>
            <a:pPr marL="0" lvl="0" indent="0" algn="l" rtl="0">
              <a:spcBef>
                <a:spcPts val="0"/>
              </a:spcBef>
              <a:spcAft>
                <a:spcPts val="0"/>
              </a:spcAft>
              <a:buClr>
                <a:schemeClr val="dk1"/>
              </a:buClr>
              <a:buSzPts val="1600"/>
              <a:buNone/>
            </a:pP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69" name="Google Shape;369;p25"/>
          <p:cNvSpPr txBox="1">
            <a:spLocks noGrp="1"/>
          </p:cNvSpPr>
          <p:nvPr>
            <p:ph type="body" idx="3"/>
          </p:nvPr>
        </p:nvSpPr>
        <p:spPr>
          <a:xfrm>
            <a:off x="673200" y="554400"/>
            <a:ext cx="4737900" cy="582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What happens next?</a:t>
            </a:r>
            <a:endParaRPr sz="5700" b="1"/>
          </a:p>
        </p:txBody>
      </p:sp>
      <p:sp>
        <p:nvSpPr>
          <p:cNvPr id="370" name="Google Shape;370;p25"/>
          <p:cNvSpPr txBox="1">
            <a:spLocks noGrp="1"/>
          </p:cNvSpPr>
          <p:nvPr>
            <p:ph type="body" idx="4"/>
          </p:nvPr>
        </p:nvSpPr>
        <p:spPr>
          <a:xfrm>
            <a:off x="6526350" y="35885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To the organiser:</a:t>
            </a:r>
            <a:endParaRPr sz="1800" b="1"/>
          </a:p>
          <a:p>
            <a:pPr marL="0" lvl="0" indent="0" algn="l" rtl="0">
              <a:lnSpc>
                <a:spcPct val="90000"/>
              </a:lnSpc>
              <a:spcBef>
                <a:spcPts val="0"/>
              </a:spcBef>
              <a:spcAft>
                <a:spcPts val="0"/>
              </a:spcAft>
              <a:buClr>
                <a:schemeClr val="dk1"/>
              </a:buClr>
              <a:buSzPts val="5000"/>
              <a:buNone/>
            </a:pPr>
            <a:endParaRPr sz="1800" b="1"/>
          </a:p>
          <a:p>
            <a:pPr marL="0" lvl="0" indent="0" algn="l" rtl="0">
              <a:lnSpc>
                <a:spcPct val="90000"/>
              </a:lnSpc>
              <a:spcBef>
                <a:spcPts val="0"/>
              </a:spcBef>
              <a:spcAft>
                <a:spcPts val="0"/>
              </a:spcAft>
              <a:buClr>
                <a:schemeClr val="dk1"/>
              </a:buClr>
              <a:buSzPts val="5000"/>
              <a:buNone/>
            </a:pPr>
            <a:r>
              <a:rPr lang="fi-FI" sz="1600" b="1"/>
              <a:t>Thank you for organising a dialogue!</a:t>
            </a:r>
            <a:endParaRPr sz="1600" b="1"/>
          </a:p>
        </p:txBody>
      </p:sp>
      <p:pic>
        <p:nvPicPr>
          <p:cNvPr id="371" name="Google Shape;371;p25"/>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1975"/>
            <a:ext cx="10614300" cy="32391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a:t>Guidelines for using the script</a:t>
            </a:r>
            <a:endParaRPr sz="2400" b="1"/>
          </a:p>
          <a:p>
            <a:pPr marL="0" lvl="0" indent="0" algn="l" rtl="0">
              <a:lnSpc>
                <a:spcPct val="80000"/>
              </a:lnSpc>
              <a:spcBef>
                <a:spcPts val="0"/>
              </a:spcBef>
              <a:spcAft>
                <a:spcPts val="0"/>
              </a:spcAft>
              <a:buClr>
                <a:schemeClr val="dk1"/>
              </a:buClr>
              <a:buSzPts val="7000"/>
              <a:buFont typeface="Inter Tight"/>
              <a:buNone/>
            </a:pPr>
            <a:endParaRPr sz="1400"/>
          </a:p>
          <a:p>
            <a:pPr marL="457200" lvl="0" indent="-317500" algn="l" rtl="0">
              <a:lnSpc>
                <a:spcPct val="100000"/>
              </a:lnSpc>
              <a:spcBef>
                <a:spcPts val="0"/>
              </a:spcBef>
              <a:spcAft>
                <a:spcPts val="0"/>
              </a:spcAft>
              <a:buSzPts val="1400"/>
              <a:buChar char="●"/>
            </a:pPr>
            <a:r>
              <a:rPr lang="fi-FI" sz="1400"/>
              <a:t>Use the script to plan your discussion in advance.</a:t>
            </a:r>
            <a:endParaRPr sz="1400"/>
          </a:p>
          <a:p>
            <a:pPr marL="457200" lvl="0" indent="-317500" algn="l" rtl="0">
              <a:lnSpc>
                <a:spcPct val="100000"/>
              </a:lnSpc>
              <a:spcBef>
                <a:spcPts val="1000"/>
              </a:spcBef>
              <a:spcAft>
                <a:spcPts val="0"/>
              </a:spcAft>
              <a:buSzPts val="1400"/>
              <a:buChar char="●"/>
            </a:pPr>
            <a:r>
              <a:rPr lang="fi-FI" sz="1400"/>
              <a:t>You can use the cards for facilitating a discussion for support: </a:t>
            </a:r>
            <a:r>
              <a:rPr lang="fi-FI" sz="1400" u="sng">
                <a:solidFill>
                  <a:schemeClr val="hlink"/>
                </a:solidFill>
                <a:hlinkClick r:id="rId3"/>
              </a:rPr>
              <a:t>https://www.timeoutdialogue.fi/tool/cards-for-facilitating-a-discussion/</a:t>
            </a:r>
            <a:r>
              <a:rPr lang="fi-FI" sz="1400"/>
              <a:t>  </a:t>
            </a:r>
            <a:endParaRPr sz="1400"/>
          </a:p>
          <a:p>
            <a:pPr marL="457200" lvl="0" indent="-317500" algn="l" rtl="0">
              <a:lnSpc>
                <a:spcPct val="100000"/>
              </a:lnSpc>
              <a:spcBef>
                <a:spcPts val="1000"/>
              </a:spcBef>
              <a:spcAft>
                <a:spcPts val="0"/>
              </a:spcAft>
              <a:buSzPts val="1400"/>
              <a:buChar char="●"/>
            </a:pPr>
            <a:r>
              <a:rPr lang="fi-FI" sz="1400"/>
              <a:t>The script is intended to support the facilitation of the discussion and it does not need to be distributed to the participants. You can print a copy of the script for yourself after adapting it to your needs.  </a:t>
            </a:r>
            <a:endParaRPr sz="1400"/>
          </a:p>
          <a:p>
            <a:pPr marL="457200" lvl="0" indent="-317500" algn="l" rtl="0">
              <a:lnSpc>
                <a:spcPct val="100000"/>
              </a:lnSpc>
              <a:spcBef>
                <a:spcPts val="1000"/>
              </a:spcBef>
              <a:spcAft>
                <a:spcPts val="0"/>
              </a:spcAft>
              <a:buSzPts val="1400"/>
              <a:buChar char="●"/>
            </a:pPr>
            <a:r>
              <a:rPr lang="fi-FI" sz="1400"/>
              <a:t>The expressions used in the script are intended as examples. We hope that you will adapt them to your discussion topic and your individual way of speaking.</a:t>
            </a:r>
            <a:endParaRPr sz="1400"/>
          </a:p>
          <a:p>
            <a:pPr marL="457200" lvl="0" indent="-317500" algn="l" rtl="0">
              <a:lnSpc>
                <a:spcPct val="100000"/>
              </a:lnSpc>
              <a:spcBef>
                <a:spcPts val="1000"/>
              </a:spcBef>
              <a:spcAft>
                <a:spcPts val="0"/>
              </a:spcAft>
              <a:buSzPts val="1400"/>
              <a:buChar char="●"/>
            </a:pPr>
            <a:r>
              <a:rPr lang="fi-FI" sz="1400"/>
              <a:t>The times indicated in the script are approximate, intended to give you an idea of how much time you should roughly spend on each step. Except for the start time and end time, the times shown in the script are not intended to be followed exactly as indicated. </a:t>
            </a:r>
            <a:endParaRPr sz="1400"/>
          </a:p>
          <a:p>
            <a:pPr marL="457200" lvl="0" indent="-317500" algn="l" rtl="0">
              <a:lnSpc>
                <a:spcPct val="100000"/>
              </a:lnSpc>
              <a:spcBef>
                <a:spcPts val="1000"/>
              </a:spcBef>
              <a:spcAft>
                <a:spcPts val="0"/>
              </a:spcAft>
              <a:buSzPts val="1400"/>
              <a:buChar char="●"/>
            </a:pPr>
            <a:r>
              <a:rPr lang="fi-FI" sz="1400"/>
              <a:t>You can utilize your own possible group facilitation skills,  or other practices to support the discussion and its participants. </a:t>
            </a:r>
            <a:endParaRPr sz="1400"/>
          </a:p>
          <a:p>
            <a:pPr marL="457200" lvl="0" indent="-317500" algn="l" rtl="0">
              <a:lnSpc>
                <a:spcPct val="100000"/>
              </a:lnSpc>
              <a:spcBef>
                <a:spcPts val="1000"/>
              </a:spcBef>
              <a:spcAft>
                <a:spcPts val="1000"/>
              </a:spcAft>
              <a:buSzPts val="1400"/>
              <a:buChar char="●"/>
            </a:pPr>
            <a:r>
              <a:rPr lang="fi-FI" sz="1400"/>
              <a:t>Before beginning your discussion, go through how you will be assigning turns to speak, how to use the microphone and camera during the discussion, other possible technical details and when to have breaks. It is usually helpful for the participants if you both ask you questions out loud and write them in the chat.</a:t>
            </a:r>
            <a:endParaRPr sz="1600">
              <a:highlight>
                <a:srgbClr val="FFFF00"/>
              </a:highlight>
            </a:endParaRPr>
          </a:p>
        </p:txBody>
      </p:sp>
      <p:pic>
        <p:nvPicPr>
          <p:cNvPr id="282" name="Google Shape;282;p16"/>
          <p:cNvPicPr preferRelativeResize="0"/>
          <p:nvPr/>
        </p:nvPicPr>
        <p:blipFill rotWithShape="1">
          <a:blip r:embed="rId4">
            <a:alphaModFix/>
          </a:blip>
          <a:srcRect/>
          <a:stretch/>
        </p:blipFill>
        <p:spPr>
          <a:xfrm>
            <a:off x="151476" y="6218399"/>
            <a:ext cx="1879352" cy="433700"/>
          </a:xfrm>
          <a:prstGeom prst="rect">
            <a:avLst/>
          </a:prstGeom>
          <a:noFill/>
          <a:ln>
            <a:noFill/>
          </a:ln>
        </p:spPr>
      </p:pic>
      <p:pic>
        <p:nvPicPr>
          <p:cNvPr id="283" name="Google Shape;283;p16"/>
          <p:cNvPicPr preferRelativeResize="0"/>
          <p:nvPr/>
        </p:nvPicPr>
        <p:blipFill>
          <a:blip r:embed="rId5">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body" idx="1"/>
          </p:nvPr>
        </p:nvSpPr>
        <p:spPr>
          <a:xfrm>
            <a:off x="485625" y="1208150"/>
            <a:ext cx="53181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HOW TO READ THE SCRIPT: </a:t>
            </a:r>
            <a:endParaRPr sz="1500"/>
          </a:p>
          <a:p>
            <a:pPr marL="0" lvl="0" indent="0" algn="l" rtl="0">
              <a:lnSpc>
                <a:spcPct val="110000"/>
              </a:lnSpc>
              <a:spcBef>
                <a:spcPts val="0"/>
              </a:spcBef>
              <a:spcAft>
                <a:spcPts val="0"/>
              </a:spcAft>
              <a:buClr>
                <a:schemeClr val="dk1"/>
              </a:buClr>
              <a:buSzPts val="1600"/>
              <a:buNone/>
            </a:pPr>
            <a:r>
              <a:rPr lang="fi-FI" sz="1500"/>
              <a:t>On the right there are guidelines for the facilitator:</a:t>
            </a:r>
            <a:endParaRPr sz="1500"/>
          </a:p>
          <a:p>
            <a:pPr marL="0" lvl="0" indent="0" algn="l" rtl="0">
              <a:lnSpc>
                <a:spcPct val="110000"/>
              </a:lnSpc>
              <a:spcBef>
                <a:spcPts val="0"/>
              </a:spcBef>
              <a:spcAft>
                <a:spcPts val="0"/>
              </a:spcAft>
              <a:buClr>
                <a:schemeClr val="dk1"/>
              </a:buClr>
              <a:buSzPts val="1600"/>
              <a:buNone/>
            </a:pPr>
            <a:r>
              <a:rPr lang="fi-FI" sz="1500"/>
              <a:t>Normal font – example script you can follow </a:t>
            </a:r>
            <a:endParaRPr sz="1500"/>
          </a:p>
          <a:p>
            <a:pPr marL="0" lvl="0" indent="0" algn="l" rtl="0">
              <a:lnSpc>
                <a:spcPct val="110000"/>
              </a:lnSpc>
              <a:spcBef>
                <a:spcPts val="0"/>
              </a:spcBef>
              <a:spcAft>
                <a:spcPts val="0"/>
              </a:spcAft>
              <a:buClr>
                <a:schemeClr val="dk1"/>
              </a:buClr>
              <a:buSzPts val="1600"/>
              <a:buNone/>
            </a:pPr>
            <a:r>
              <a:rPr lang="fi-FI" sz="1500" i="1"/>
              <a:t>Cursive – instructions for the facilitator</a:t>
            </a:r>
            <a:r>
              <a:rPr lang="fi-FI" sz="1500"/>
              <a:t> </a:t>
            </a:r>
            <a:endParaRPr sz="1500"/>
          </a:p>
          <a:p>
            <a:pPr marL="0" lvl="0" indent="0" algn="l" rtl="0">
              <a:lnSpc>
                <a:spcPct val="110000"/>
              </a:lnSpc>
              <a:spcBef>
                <a:spcPts val="0"/>
              </a:spcBef>
              <a:spcAft>
                <a:spcPts val="0"/>
              </a:spcAft>
              <a:buClr>
                <a:schemeClr val="dk1"/>
              </a:buClr>
              <a:buSzPts val="1600"/>
              <a:buNone/>
            </a:pPr>
            <a:r>
              <a:rPr lang="fi-FI" sz="1500" b="1"/>
              <a:t>Bold – edit as necessary </a:t>
            </a:r>
            <a:endParaRPr sz="1500" b="1"/>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sz="1500"/>
              <a:t>Min	Part							Time</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b="1"/>
              <a:t>15 	Start, ground rules, introductions, introducing the topic</a:t>
            </a:r>
            <a:endParaRPr sz="1400" b="1"/>
          </a:p>
          <a:p>
            <a:pPr marL="0" lvl="0" indent="0" algn="l" rtl="0">
              <a:lnSpc>
                <a:spcPct val="110000"/>
              </a:lnSpc>
              <a:spcBef>
                <a:spcPts val="0"/>
              </a:spcBef>
              <a:spcAft>
                <a:spcPts val="0"/>
              </a:spcAft>
              <a:buClr>
                <a:schemeClr val="dk1"/>
              </a:buClr>
              <a:buSzPts val="1600"/>
              <a:buNone/>
            </a:pPr>
            <a:r>
              <a:rPr lang="fi-FI" sz="1400"/>
              <a:t>85 	The discussion (including a break)</a:t>
            </a:r>
            <a:endParaRPr sz="1400"/>
          </a:p>
          <a:p>
            <a:pPr marL="0" lvl="0" indent="0" algn="l" rtl="0">
              <a:lnSpc>
                <a:spcPct val="110000"/>
              </a:lnSpc>
              <a:spcBef>
                <a:spcPts val="0"/>
              </a:spcBef>
              <a:spcAft>
                <a:spcPts val="0"/>
              </a:spcAft>
              <a:buClr>
                <a:schemeClr val="dk1"/>
              </a:buClr>
              <a:buSzPts val="1600"/>
              <a:buNone/>
            </a:pPr>
            <a:r>
              <a:rPr lang="fi-FI" sz="1400"/>
              <a:t>5 	Summarizing the discussion individually</a:t>
            </a:r>
            <a:endParaRPr sz="1400"/>
          </a:p>
          <a:p>
            <a:pPr marL="0" lvl="0" indent="0" algn="l" rtl="0">
              <a:lnSpc>
                <a:spcPct val="110000"/>
              </a:lnSpc>
              <a:spcBef>
                <a:spcPts val="0"/>
              </a:spcBef>
              <a:spcAft>
                <a:spcPts val="0"/>
              </a:spcAft>
              <a:buClr>
                <a:schemeClr val="dk1"/>
              </a:buClr>
              <a:buSzPts val="1600"/>
              <a:buNone/>
            </a:pPr>
            <a:r>
              <a:rPr lang="fi-FI" sz="1400"/>
              <a:t>10	Quick recap, sharing insights</a:t>
            </a:r>
            <a:endParaRPr sz="1400"/>
          </a:p>
          <a:p>
            <a:pPr marL="0" lvl="0" indent="0" algn="l" rtl="0">
              <a:lnSpc>
                <a:spcPct val="110000"/>
              </a:lnSpc>
              <a:spcBef>
                <a:spcPts val="0"/>
              </a:spcBef>
              <a:spcAft>
                <a:spcPts val="0"/>
              </a:spcAft>
              <a:buClr>
                <a:schemeClr val="dk1"/>
              </a:buClr>
              <a:buSzPts val="1600"/>
              <a:buNone/>
            </a:pPr>
            <a:r>
              <a:rPr lang="fi-FI" sz="1400"/>
              <a:t>5	Thanking the participants, the end</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a:p>
        </p:txBody>
      </p:sp>
      <p:sp>
        <p:nvSpPr>
          <p:cNvPr id="289" name="Google Shape;289;p17"/>
          <p:cNvSpPr txBox="1">
            <a:spLocks noGrp="1"/>
          </p:cNvSpPr>
          <p:nvPr>
            <p:ph type="body" idx="2"/>
          </p:nvPr>
        </p:nvSpPr>
        <p:spPr>
          <a:xfrm>
            <a:off x="6526350" y="793700"/>
            <a:ext cx="5006700" cy="5064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100"/>
              <a:t>Welcome to a Timeout-dialogue. Our topic for today is </a:t>
            </a:r>
            <a:r>
              <a:rPr lang="fi-FI" sz="1100" b="1"/>
              <a:t>“What does living in uncertainty mean to us?”</a:t>
            </a:r>
            <a:r>
              <a:rPr lang="fi-FI" sz="1100">
                <a:solidFill>
                  <a:srgbClr val="FF0000"/>
                </a:solidFill>
              </a:rPr>
              <a:t> </a:t>
            </a:r>
            <a:endParaRPr sz="1100">
              <a:solidFill>
                <a:srgbClr val="FF0000"/>
              </a:solidFill>
            </a:endParaRPr>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My name is xxx and I will facilitate the discussion today. </a:t>
            </a:r>
            <a:r>
              <a:rPr lang="fi-FI" sz="1100" i="1"/>
              <a:t>Tell the participants how you will be assigning turns to speak.</a:t>
            </a:r>
            <a:endParaRPr sz="1100"/>
          </a:p>
          <a:p>
            <a:pPr marL="0" lvl="0" indent="0" algn="l" rtl="0">
              <a:lnSpc>
                <a:spcPct val="110000"/>
              </a:lnSpc>
              <a:spcBef>
                <a:spcPts val="0"/>
              </a:spcBef>
              <a:spcAft>
                <a:spcPts val="0"/>
              </a:spcAft>
              <a:buClr>
                <a:schemeClr val="dk1"/>
              </a:buClr>
              <a:buSzPts val="1600"/>
              <a:buNone/>
            </a:pPr>
            <a:endParaRPr sz="1100"/>
          </a:p>
          <a:p>
            <a:pPr marL="0" lvl="0" indent="0" algn="l" rtl="0">
              <a:spcBef>
                <a:spcPts val="0"/>
              </a:spcBef>
              <a:spcAft>
                <a:spcPts val="0"/>
              </a:spcAft>
              <a:buClr>
                <a:schemeClr val="dk1"/>
              </a:buClr>
              <a:buSzPts val="1600"/>
              <a:buNone/>
            </a:pPr>
            <a:r>
              <a:rPr lang="fi-FI" sz="1100"/>
              <a:t>We are here today to have a dialogue. The key is to build a deeper understanding of the topic at hand, and the perspectives we all have on that topic. </a:t>
            </a:r>
            <a:endParaRPr sz="1100"/>
          </a:p>
          <a:p>
            <a:pPr marL="0" lvl="0" indent="0" algn="l" rtl="0">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Let’s try to share our own thoughts and experiences confidentially. We don’t have to agree. But let’s try to understand the matter at hand and each other better. In the discussion, we don’t have to make decisions or resolve anything. We can talk in peace.</a:t>
            </a:r>
            <a:endParaRPr sz="1100"/>
          </a:p>
          <a:p>
            <a:pPr marL="0" lvl="0" indent="0" algn="l" rtl="0">
              <a:lnSpc>
                <a:spcPct val="110000"/>
              </a:lnSpc>
              <a:spcBef>
                <a:spcPts val="0"/>
              </a:spcBef>
              <a:spcAft>
                <a:spcPts val="0"/>
              </a:spcAft>
              <a:buClr>
                <a:schemeClr val="dk1"/>
              </a:buClr>
              <a:buSzPts val="1600"/>
              <a:buNone/>
            </a:pPr>
            <a:r>
              <a:rPr lang="fi-FI" sz="1100"/>
              <a:t/>
            </a:r>
            <a:br>
              <a:rPr lang="fi-FI" sz="1100"/>
            </a:br>
            <a:r>
              <a:rPr lang="fi-FI" sz="1100"/>
              <a:t>The idea is not to win the debate, decide on the best perspective, or to solve anything. At the end we will take a few minutes to reflect on insights we may have gained during the diskussion.</a:t>
            </a:r>
            <a:endParaRPr sz="1100"/>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XX will serve as the record-keeper, writing down your comments in as much detail as possible, but without mentioning anyone’s name. The records will be used to prepare a summary of the discussions. </a:t>
            </a:r>
            <a:endParaRPr sz="1100"/>
          </a:p>
          <a:p>
            <a:pPr marL="0" lvl="0" indent="0" algn="l" rtl="0">
              <a:lnSpc>
                <a:spcPct val="110000"/>
              </a:lnSpc>
              <a:spcBef>
                <a:spcPts val="0"/>
              </a:spcBef>
              <a:spcAft>
                <a:spcPts val="0"/>
              </a:spcAft>
              <a:buClr>
                <a:schemeClr val="dk1"/>
              </a:buClr>
              <a:buSzPts val="1600"/>
              <a:buNone/>
            </a:pPr>
            <a:endParaRPr sz="1100"/>
          </a:p>
          <a:p>
            <a:pPr marL="0" lvl="0" indent="0" algn="l" rtl="0">
              <a:lnSpc>
                <a:spcPct val="110000"/>
              </a:lnSpc>
              <a:spcBef>
                <a:spcPts val="0"/>
              </a:spcBef>
              <a:spcAft>
                <a:spcPts val="0"/>
              </a:spcAft>
              <a:buClr>
                <a:schemeClr val="dk1"/>
              </a:buClr>
              <a:buSzPts val="1600"/>
              <a:buNone/>
            </a:pPr>
            <a:r>
              <a:rPr lang="fi-FI" sz="1100"/>
              <a:t>We will start by introducing ourselves. You can introduce yourself with your first name and tell us how it feels to participate in this dialogue? </a:t>
            </a:r>
            <a:endParaRPr sz="11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290" name="Google Shape;290;p17"/>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a:latin typeface="Inter"/>
                <a:ea typeface="Inter"/>
                <a:cs typeface="Inter"/>
                <a:sym typeface="Inter"/>
              </a:rPr>
              <a:t>Living in uncertainty</a:t>
            </a:r>
            <a:endParaRPr sz="5700" b="1"/>
          </a:p>
        </p:txBody>
      </p:sp>
      <p:sp>
        <p:nvSpPr>
          <p:cNvPr id="291" name="Google Shape;291;p17"/>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Start</a:t>
            </a:r>
            <a:endParaRPr sz="1800" b="1"/>
          </a:p>
        </p:txBody>
      </p:sp>
      <p:pic>
        <p:nvPicPr>
          <p:cNvPr id="292" name="Google Shape;292;p17"/>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293" name="Google Shape;293;p17"/>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body" idx="1"/>
          </p:nvPr>
        </p:nvSpPr>
        <p:spPr>
          <a:xfrm>
            <a:off x="672350" y="1337362"/>
            <a:ext cx="4706400" cy="4521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a:t>1. Listen to the others, do not interrupt or start additional discussions.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2. Relate what you say to what the others have said and use everyday language.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3. Tell about your own experience.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4. Talk to the others directly and ask them about their views.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5. Be present and respect the others and the confidentiality of the discussion. </a:t>
            </a:r>
            <a:endParaRPr sz="15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500"/>
              <a:t>6. Find the hidden and bring together. Give space for incompleteness and boldly deal with emerging conflicts and find issues that have gone unnoticed</a:t>
            </a:r>
            <a:endParaRPr sz="1500"/>
          </a:p>
        </p:txBody>
      </p:sp>
      <p:sp>
        <p:nvSpPr>
          <p:cNvPr id="299" name="Google Shape;299;p18"/>
          <p:cNvSpPr txBox="1">
            <a:spLocks noGrp="1"/>
          </p:cNvSpPr>
          <p:nvPr>
            <p:ph type="body" idx="2"/>
          </p:nvPr>
        </p:nvSpPr>
        <p:spPr>
          <a:xfrm>
            <a:off x="6632950" y="201350"/>
            <a:ext cx="5081400" cy="56568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a:t>We use the Rules of constructive dialogue in the discussion, now let’s briefly go through them...</a:t>
            </a:r>
            <a:endParaRPr sz="1200"/>
          </a:p>
          <a:p>
            <a:pPr marL="0" lvl="0" indent="0" algn="l" rtl="0">
              <a:spcBef>
                <a:spcPts val="1000"/>
              </a:spcBef>
              <a:spcAft>
                <a:spcPts val="0"/>
              </a:spcAft>
              <a:buNone/>
            </a:pPr>
            <a:r>
              <a:rPr lang="fi-FI" sz="1200" i="1"/>
              <a:t>The facilitator explains the six rules that can be found on the left. </a:t>
            </a:r>
            <a:endParaRPr sz="1200"/>
          </a:p>
          <a:p>
            <a:pPr marL="0" lvl="0" indent="0" algn="l" rtl="0">
              <a:spcBef>
                <a:spcPts val="1000"/>
              </a:spcBef>
              <a:spcAft>
                <a:spcPts val="0"/>
              </a:spcAft>
              <a:buNone/>
            </a:pPr>
            <a:r>
              <a:rPr lang="fi-FI" sz="1200"/>
              <a:t>1.Try to listen to the other participants so that you’ll understand what they’re trying to say, not just to find an opening for you to interject. </a:t>
            </a:r>
            <a:endParaRPr sz="1200"/>
          </a:p>
          <a:p>
            <a:pPr marL="0" lvl="0" indent="0" algn="l" rtl="0">
              <a:spcBef>
                <a:spcPts val="1000"/>
              </a:spcBef>
              <a:spcAft>
                <a:spcPts val="0"/>
              </a:spcAft>
              <a:buNone/>
            </a:pPr>
            <a:r>
              <a:rPr lang="fi-FI" sz="1200"/>
              <a:t>2.Also try to relate to the thoughts expressed by the other participants.  </a:t>
            </a:r>
            <a:endParaRPr sz="1200"/>
          </a:p>
          <a:p>
            <a:pPr marL="0" lvl="0" indent="0" algn="l" rtl="0">
              <a:spcBef>
                <a:spcPts val="1000"/>
              </a:spcBef>
              <a:spcAft>
                <a:spcPts val="0"/>
              </a:spcAft>
              <a:buNone/>
            </a:pPr>
            <a:r>
              <a:rPr lang="fi-FI" sz="1200"/>
              <a:t>3.When you listen to each other, you will have various experiences in that moment (thoughts, emotions, observations, memories, ideas about the future). If you express these out loud, we will probably reach a deeper level in our discussion and find angles that have not been previously explored.  </a:t>
            </a:r>
            <a:endParaRPr sz="1200"/>
          </a:p>
          <a:p>
            <a:pPr marL="0" lvl="0" indent="0" algn="l" rtl="0">
              <a:spcBef>
                <a:spcPts val="1000"/>
              </a:spcBef>
              <a:spcAft>
                <a:spcPts val="0"/>
              </a:spcAft>
              <a:buNone/>
            </a:pPr>
            <a:r>
              <a:rPr lang="fi-FI" sz="1200"/>
              <a:t>4.You can request a turn to speak or ask a question by raising your hand (or remotely by typing PVP in the chat window). I will assign turns to speak. </a:t>
            </a:r>
            <a:endParaRPr sz="1200"/>
          </a:p>
          <a:p>
            <a:pPr marL="0" lvl="0" indent="0" algn="l" rtl="0">
              <a:spcBef>
                <a:spcPts val="1000"/>
              </a:spcBef>
              <a:spcAft>
                <a:spcPts val="0"/>
              </a:spcAft>
              <a:buNone/>
            </a:pPr>
            <a:r>
              <a:rPr lang="fi-FI" sz="1200"/>
              <a:t>5.Do not react to disruptions during the discussion (such as notifications or social media during a remote discussion). Let’s focus fully on each other.  </a:t>
            </a:r>
            <a:endParaRPr sz="1200"/>
          </a:p>
          <a:p>
            <a:pPr marL="0" lvl="0" indent="0" algn="l" rtl="0">
              <a:spcBef>
                <a:spcPts val="1000"/>
              </a:spcBef>
              <a:spcAft>
                <a:spcPts val="0"/>
              </a:spcAft>
              <a:buNone/>
            </a:pPr>
            <a:r>
              <a:rPr lang="fi-FI" sz="1200"/>
              <a:t>6.Let’s give space for incompleteness and find hidden issues that may not be usually talked about. </a:t>
            </a:r>
            <a:endParaRPr sz="1200"/>
          </a:p>
          <a:p>
            <a:pPr marL="0" lvl="0" indent="0" algn="l" rtl="0">
              <a:spcBef>
                <a:spcPts val="1000"/>
              </a:spcBef>
              <a:spcAft>
                <a:spcPts val="0"/>
              </a:spcAft>
              <a:buNone/>
            </a:pPr>
            <a:r>
              <a:rPr lang="fi-FI" sz="1200"/>
              <a:t>Do we all commit to these rules together? </a:t>
            </a:r>
            <a:endParaRPr sz="1200"/>
          </a:p>
          <a:p>
            <a:pPr marL="0" lvl="0" indent="0" algn="l" rtl="0">
              <a:spcBef>
                <a:spcPts val="1000"/>
              </a:spcBef>
              <a:spcAft>
                <a:spcPts val="0"/>
              </a:spcAft>
              <a:buNone/>
            </a:pPr>
            <a:r>
              <a:rPr lang="fi-FI" sz="1200"/>
              <a:t>Great, let’s continue!							</a:t>
            </a:r>
            <a:r>
              <a:rPr lang="fi-FI" sz="1300" b="1"/>
              <a:t>5 min</a:t>
            </a:r>
            <a:endParaRPr sz="1300" b="1"/>
          </a:p>
        </p:txBody>
      </p:sp>
      <p:sp>
        <p:nvSpPr>
          <p:cNvPr id="300" name="Google Shape;300;p18"/>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a:t>Ground rules for a constructive discussion </a:t>
            </a:r>
            <a:endParaRPr sz="2000" b="1"/>
          </a:p>
          <a:p>
            <a:pPr marL="0" lvl="0" indent="0" algn="l" rtl="0">
              <a:lnSpc>
                <a:spcPct val="90000"/>
              </a:lnSpc>
              <a:spcBef>
                <a:spcPts val="0"/>
              </a:spcBef>
              <a:spcAft>
                <a:spcPts val="0"/>
              </a:spcAft>
              <a:buClr>
                <a:schemeClr val="dk1"/>
              </a:buClr>
              <a:buSzPts val="5000"/>
              <a:buNone/>
            </a:pPr>
            <a:endParaRPr sz="2000" b="1"/>
          </a:p>
        </p:txBody>
      </p:sp>
      <p:sp>
        <p:nvSpPr>
          <p:cNvPr id="301" name="Google Shape;301;p18"/>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2" name="Google Shape;302;p18"/>
          <p:cNvPicPr preferRelativeResize="0"/>
          <p:nvPr/>
        </p:nvPicPr>
        <p:blipFill rotWithShape="1">
          <a:blip r:embed="rId3">
            <a:alphaModFix/>
          </a:blip>
          <a:srcRect/>
          <a:stretch/>
        </p:blipFill>
        <p:spPr>
          <a:xfrm>
            <a:off x="151475" y="6282600"/>
            <a:ext cx="1754974" cy="405000"/>
          </a:xfrm>
          <a:prstGeom prst="rect">
            <a:avLst/>
          </a:prstGeom>
          <a:noFill/>
          <a:ln>
            <a:noFill/>
          </a:ln>
        </p:spPr>
      </p:pic>
      <p:pic>
        <p:nvPicPr>
          <p:cNvPr id="303" name="Google Shape;303;p18"/>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b="1"/>
              <a:t>15 	Start, ground rules, introductions, introducing the topic</a:t>
            </a:r>
            <a:endParaRPr sz="1400" b="1"/>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200" i="1"/>
              <a:t>You can edit the questions to better suit your organization or group. </a:t>
            </a:r>
            <a:endParaRPr sz="1200" i="1"/>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i="1"/>
              <a:t>You can also use a current article, the news, research, song or other material related to the topic and use it to stimulate the conversation: "What thoughts arose from this text / song?" After this, it may be easier to share your own experiences.</a:t>
            </a:r>
            <a:endParaRPr sz="1400"/>
          </a:p>
          <a:p>
            <a:pPr marL="0" lvl="0" indent="0" algn="l" rtl="0">
              <a:lnSpc>
                <a:spcPct val="110000"/>
              </a:lnSpc>
              <a:spcBef>
                <a:spcPts val="0"/>
              </a:spcBef>
              <a:spcAft>
                <a:spcPts val="0"/>
              </a:spcAft>
              <a:buClr>
                <a:schemeClr val="dk1"/>
              </a:buClr>
              <a:buSzPts val="1600"/>
              <a:buNone/>
            </a:pPr>
            <a:endParaRPr/>
          </a:p>
        </p:txBody>
      </p:sp>
      <p:sp>
        <p:nvSpPr>
          <p:cNvPr id="309" name="Google Shape;309;p19"/>
          <p:cNvSpPr txBox="1">
            <a:spLocks noGrp="1"/>
          </p:cNvSpPr>
          <p:nvPr>
            <p:ph type="body" idx="2"/>
          </p:nvPr>
        </p:nvSpPr>
        <p:spPr>
          <a:xfrm>
            <a:off x="6526350" y="924000"/>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200" b="1"/>
          </a:p>
          <a:p>
            <a:pPr marL="0" lvl="0" indent="0" algn="l" rtl="0">
              <a:lnSpc>
                <a:spcPct val="110000"/>
              </a:lnSpc>
              <a:spcBef>
                <a:spcPts val="0"/>
              </a:spcBef>
              <a:spcAft>
                <a:spcPts val="0"/>
              </a:spcAft>
              <a:buClr>
                <a:schemeClr val="dk1"/>
              </a:buClr>
              <a:buSzPts val="1600"/>
              <a:buNone/>
            </a:pPr>
            <a:r>
              <a:rPr lang="fi-FI" sz="1200" b="1"/>
              <a:t>The theme for our dialogue today is what living in uncertainty means to us. </a:t>
            </a:r>
            <a:endParaRPr sz="1200" b="1"/>
          </a:p>
          <a:p>
            <a:pPr marL="0" lvl="0" indent="0" algn="l" rtl="0">
              <a:lnSpc>
                <a:spcPct val="110000"/>
              </a:lnSpc>
              <a:spcBef>
                <a:spcPts val="0"/>
              </a:spcBef>
              <a:spcAft>
                <a:spcPts val="0"/>
              </a:spcAft>
              <a:buClr>
                <a:schemeClr val="dk1"/>
              </a:buClr>
              <a:buSzPts val="1600"/>
              <a:buNone/>
            </a:pPr>
            <a:endParaRPr sz="1200" b="1">
              <a:highlight>
                <a:srgbClr val="FFFFFF"/>
              </a:highlight>
            </a:endParaRPr>
          </a:p>
          <a:p>
            <a:pPr marL="0" lvl="0" indent="0" algn="l" rtl="0">
              <a:lnSpc>
                <a:spcPct val="110000"/>
              </a:lnSpc>
              <a:spcBef>
                <a:spcPts val="0"/>
              </a:spcBef>
              <a:spcAft>
                <a:spcPts val="0"/>
              </a:spcAft>
              <a:buClr>
                <a:schemeClr val="dk1"/>
              </a:buClr>
              <a:buSzPts val="1600"/>
              <a:buNone/>
            </a:pPr>
            <a:r>
              <a:rPr lang="fi-FI" sz="1200" b="1">
                <a:highlight>
                  <a:srgbClr val="FFFFFF"/>
                </a:highlight>
              </a:rPr>
              <a:t>We are currently living in a time when crises follow each other. Coronavirus, Russia’s attack on Ukraine, the energy crisis, inflation, climate change, biodiversity loss, the health and social services reform, concern over young people and older people. In the midst of all of this, we go to work, we live our everyday lives, children are born and life goes on. However, uncertainty has become a prevailing factor in our lives that affects us all in one way or another.</a:t>
            </a:r>
            <a:endParaRPr sz="1200" b="1"/>
          </a:p>
          <a:p>
            <a:pPr marL="0" lvl="0" indent="0" algn="l" rtl="0">
              <a:lnSpc>
                <a:spcPct val="110000"/>
              </a:lnSpc>
              <a:spcBef>
                <a:spcPts val="0"/>
              </a:spcBef>
              <a:spcAft>
                <a:spcPts val="0"/>
              </a:spcAft>
              <a:buClr>
                <a:schemeClr val="dk1"/>
              </a:buClr>
              <a:buSzPts val="1600"/>
              <a:buNone/>
            </a:pPr>
            <a:endParaRPr sz="1200" b="1"/>
          </a:p>
          <a:p>
            <a:pPr marL="0" lvl="0" indent="0" algn="l" rtl="0">
              <a:lnSpc>
                <a:spcPct val="110000"/>
              </a:lnSpc>
              <a:spcBef>
                <a:spcPts val="0"/>
              </a:spcBef>
              <a:spcAft>
                <a:spcPts val="0"/>
              </a:spcAft>
              <a:buClr>
                <a:schemeClr val="dk1"/>
              </a:buClr>
              <a:buSzPts val="1600"/>
              <a:buNone/>
            </a:pPr>
            <a:r>
              <a:rPr lang="fi-FI" sz="1200" b="1"/>
              <a:t>Now I ask you, what or what kind of things, situations or phenomena produce uncertainty in your life?</a:t>
            </a:r>
            <a:endParaRPr sz="1200"/>
          </a:p>
          <a:p>
            <a:pPr marL="0" lvl="0" indent="0" algn="l" rtl="0">
              <a:lnSpc>
                <a:spcPct val="110000"/>
              </a:lnSpc>
              <a:spcBef>
                <a:spcPts val="0"/>
              </a:spcBef>
              <a:spcAft>
                <a:spcPts val="0"/>
              </a:spcAft>
              <a:buClr>
                <a:schemeClr val="dk1"/>
              </a:buClr>
              <a:buSzPts val="1600"/>
              <a:buNone/>
            </a:pPr>
            <a:endParaRPr sz="1200">
              <a:highlight>
                <a:srgbClr val="FFFF00"/>
              </a:highlight>
            </a:endParaRPr>
          </a:p>
          <a:p>
            <a:pPr marL="0" lvl="0" indent="0" algn="l" rtl="0">
              <a:lnSpc>
                <a:spcPct val="110000"/>
              </a:lnSpc>
              <a:spcBef>
                <a:spcPts val="0"/>
              </a:spcBef>
              <a:spcAft>
                <a:spcPts val="0"/>
              </a:spcAft>
              <a:buClr>
                <a:schemeClr val="dk1"/>
              </a:buClr>
              <a:buSzPts val="1600"/>
              <a:buNone/>
            </a:pPr>
            <a:r>
              <a:rPr lang="fi-FI" sz="1200"/>
              <a:t>Take a moment to think about this, you can write down thoughts and reflections for yourself. Let's spend a few minutes on this and then start a joint discussion based on this. You can share what you want, you don't have to tell everything if you don't want to.</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i="1"/>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10" name="Google Shape;310;p19"/>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11" name="Google Shape;311;p19"/>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Introducing the topic</a:t>
            </a:r>
            <a:endParaRPr sz="1800" b="1"/>
          </a:p>
        </p:txBody>
      </p:sp>
      <p:pic>
        <p:nvPicPr>
          <p:cNvPr id="312" name="Google Shape;312;p19"/>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13" name="Google Shape;313;p19"/>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b="1"/>
              <a:t>85 	The discussion (including a break)</a:t>
            </a:r>
            <a:endParaRPr sz="1400" b="1"/>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a:t>→ </a:t>
            </a:r>
            <a:r>
              <a:rPr lang="fi-FI" sz="1200" i="1"/>
              <a:t>Write down the names of the participants in your group and every time they take a turn to speak, draw a line by their name. This way, you can keep score easily on who is speaking and how much.</a:t>
            </a:r>
            <a:endParaRPr sz="1200" i="1"/>
          </a:p>
          <a:p>
            <a:pPr marL="0" lvl="0" indent="0" algn="l" rtl="0">
              <a:spcBef>
                <a:spcPts val="0"/>
              </a:spcBef>
              <a:spcAft>
                <a:spcPts val="0"/>
              </a:spcAft>
              <a:buNone/>
            </a:pPr>
            <a:r>
              <a:rPr lang="fi-FI" sz="1400" i="1"/>
              <a:t>→</a:t>
            </a:r>
            <a:r>
              <a:rPr lang="fi-FI" sz="1200" i="1"/>
              <a:t> Tell the participants when the discussion will be vocal and when using the chat function. It is wise to separate these two so that you do not have two ongoing discussions at the same time.</a:t>
            </a:r>
            <a:endParaRPr i="1"/>
          </a:p>
        </p:txBody>
      </p:sp>
      <p:sp>
        <p:nvSpPr>
          <p:cNvPr id="319" name="Google Shape;319;p20"/>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300"/>
              <a:t>Now it would be great to hear what you wrote down. Who would like to go first? </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…And what did the rest of you write down, something similar or completely different?</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 </a:t>
            </a:r>
            <a:r>
              <a:rPr lang="fi-FI" sz="1300" i="1"/>
              <a:t>You can approach someone directly and ask them if it’s hard to get the conversation started.</a:t>
            </a:r>
            <a:endParaRPr sz="1300" i="1"/>
          </a:p>
          <a:p>
            <a:pPr marL="0" lvl="0" indent="0" algn="l" rtl="0">
              <a:lnSpc>
                <a:spcPct val="110000"/>
              </a:lnSpc>
              <a:spcBef>
                <a:spcPts val="0"/>
              </a:spcBef>
              <a:spcAft>
                <a:spcPts val="0"/>
              </a:spcAft>
              <a:buClr>
                <a:schemeClr val="dk1"/>
              </a:buClr>
              <a:buSzPts val="1600"/>
              <a:buNone/>
            </a:pPr>
            <a:r>
              <a:rPr lang="fi-FI" sz="1300"/>
              <a:t>→</a:t>
            </a:r>
            <a:r>
              <a:rPr lang="fi-FI" sz="1300" i="1"/>
              <a:t>At this point, ask everyone for their thoughts, even if they don't ask to speak.</a:t>
            </a:r>
            <a:endParaRPr sz="1300" i="1">
              <a:highlight>
                <a:srgbClr val="FFFF00"/>
              </a:highlight>
            </a:endParaRPr>
          </a:p>
          <a:p>
            <a:pPr marL="0" lvl="0" indent="0" algn="l" rtl="0">
              <a:lnSpc>
                <a:spcPct val="110000"/>
              </a:lnSpc>
              <a:spcBef>
                <a:spcPts val="0"/>
              </a:spcBef>
              <a:spcAft>
                <a:spcPts val="0"/>
              </a:spcAft>
              <a:buClr>
                <a:schemeClr val="dk1"/>
              </a:buClr>
              <a:buSzPts val="1600"/>
              <a:buNone/>
            </a:pPr>
            <a:r>
              <a:rPr lang="fi-FI" sz="1300"/>
              <a:t>→ </a:t>
            </a:r>
            <a:r>
              <a:rPr lang="fi-FI" sz="1300" i="1"/>
              <a:t>Guide the participants to talk about their own experience, but also remind them that you don't have to share everything if you don't want to</a:t>
            </a:r>
            <a:endParaRPr sz="1300" i="1"/>
          </a:p>
          <a:p>
            <a:pPr marL="0" lvl="0" indent="0" algn="l" rtl="0">
              <a:spcBef>
                <a:spcPts val="0"/>
              </a:spcBef>
              <a:spcAft>
                <a:spcPts val="0"/>
              </a:spcAft>
              <a:buClr>
                <a:schemeClr val="dk1"/>
              </a:buClr>
              <a:buSzPts val="1100"/>
              <a:buNone/>
            </a:pPr>
            <a:r>
              <a:rPr lang="fi-FI" sz="1300"/>
              <a:t>→ </a:t>
            </a:r>
            <a:r>
              <a:rPr lang="fi-FI" sz="1300" i="1"/>
              <a:t>If necessary, you can ask the participants to keep their speeches concise so that everyone has the opportunity to participate in the discussion.</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Thank you. We have now raised at least a few of the main themes in the discussion, such as: </a:t>
            </a:r>
            <a:r>
              <a:rPr lang="fi-FI" sz="1300" i="1"/>
              <a:t>summarize the themes raised in the discussion so far</a:t>
            </a:r>
            <a:endParaRPr sz="1300"/>
          </a:p>
          <a:p>
            <a:pPr marL="0" lvl="0" indent="0" algn="l" rtl="0">
              <a:lnSpc>
                <a:spcPct val="110000"/>
              </a:lnSpc>
              <a:spcBef>
                <a:spcPts val="0"/>
              </a:spcBef>
              <a:spcAft>
                <a:spcPts val="0"/>
              </a:spcAft>
              <a:buClr>
                <a:schemeClr val="dk1"/>
              </a:buClr>
              <a:buSzPts val="1600"/>
              <a:buNone/>
            </a:pPr>
            <a:endParaRPr sz="1300"/>
          </a:p>
          <a:p>
            <a:pPr marL="0" lvl="0" indent="0" algn="r" rtl="0">
              <a:lnSpc>
                <a:spcPct val="110000"/>
              </a:lnSpc>
              <a:spcBef>
                <a:spcPts val="0"/>
              </a:spcBef>
              <a:spcAft>
                <a:spcPts val="0"/>
              </a:spcAft>
              <a:buClr>
                <a:schemeClr val="dk1"/>
              </a:buClr>
              <a:buSzPts val="1600"/>
              <a:buNone/>
            </a:pPr>
            <a:r>
              <a:rPr lang="fi-FI" sz="1300" b="1"/>
              <a:t>15 min</a:t>
            </a:r>
            <a:endParaRPr sz="13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20" name="Google Shape;320;p20"/>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21" name="Google Shape;321;p20"/>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The discussion</a:t>
            </a:r>
            <a:endParaRPr sz="1800" b="1"/>
          </a:p>
        </p:txBody>
      </p:sp>
      <p:pic>
        <p:nvPicPr>
          <p:cNvPr id="322" name="Google Shape;322;p20"/>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23" name="Google Shape;323;p20"/>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body" idx="1"/>
          </p:nvPr>
        </p:nvSpPr>
        <p:spPr>
          <a:xfrm>
            <a:off x="672350" y="1054175"/>
            <a:ext cx="4706400" cy="4804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Min	Part							Time</a:t>
            </a:r>
            <a:endParaRPr sz="1300"/>
          </a:p>
          <a:p>
            <a:pPr marL="0" lvl="0" indent="0" algn="l" rtl="0">
              <a:spcBef>
                <a:spcPts val="0"/>
              </a:spcBef>
              <a:spcAft>
                <a:spcPts val="0"/>
              </a:spcAft>
              <a:buClr>
                <a:schemeClr val="dk1"/>
              </a:buClr>
              <a:buSzPts val="1600"/>
              <a:buNone/>
            </a:pPr>
            <a:endParaRPr sz="800"/>
          </a:p>
          <a:p>
            <a:pPr marL="0" lvl="0" indent="0" algn="l" rtl="0">
              <a:spcBef>
                <a:spcPts val="0"/>
              </a:spcBef>
              <a:spcAft>
                <a:spcPts val="0"/>
              </a:spcAft>
              <a:buClr>
                <a:schemeClr val="dk1"/>
              </a:buClr>
              <a:buSzPts val="1600"/>
              <a:buNone/>
            </a:pPr>
            <a:r>
              <a:rPr lang="fi-FI" sz="1300"/>
              <a:t>15 	Start, ground rules, introductions, introducing the topic</a:t>
            </a:r>
            <a:endParaRPr sz="1300"/>
          </a:p>
          <a:p>
            <a:pPr marL="0" lvl="0" indent="0" algn="l" rtl="0">
              <a:spcBef>
                <a:spcPts val="0"/>
              </a:spcBef>
              <a:spcAft>
                <a:spcPts val="0"/>
              </a:spcAft>
              <a:buClr>
                <a:schemeClr val="dk1"/>
              </a:buClr>
              <a:buSzPts val="1600"/>
              <a:buNone/>
            </a:pPr>
            <a:r>
              <a:rPr lang="fi-FI" sz="1300" b="1"/>
              <a:t>85 	The discussion (including a break)</a:t>
            </a:r>
            <a:endParaRPr sz="1300" b="1"/>
          </a:p>
          <a:p>
            <a:pPr marL="0" lvl="0" indent="0" algn="l" rtl="0">
              <a:spcBef>
                <a:spcPts val="0"/>
              </a:spcBef>
              <a:spcAft>
                <a:spcPts val="0"/>
              </a:spcAft>
              <a:buClr>
                <a:schemeClr val="dk1"/>
              </a:buClr>
              <a:buSzPts val="1600"/>
              <a:buNone/>
            </a:pPr>
            <a:r>
              <a:rPr lang="fi-FI" sz="1300"/>
              <a:t>5 	Summarizing the discussion individually</a:t>
            </a:r>
            <a:endParaRPr sz="1300"/>
          </a:p>
          <a:p>
            <a:pPr marL="0" lvl="0" indent="0" algn="l" rtl="0">
              <a:spcBef>
                <a:spcPts val="0"/>
              </a:spcBef>
              <a:spcAft>
                <a:spcPts val="0"/>
              </a:spcAft>
              <a:buClr>
                <a:schemeClr val="dk1"/>
              </a:buClr>
              <a:buSzPts val="1600"/>
              <a:buNone/>
            </a:pPr>
            <a:r>
              <a:rPr lang="fi-FI" sz="1300"/>
              <a:t>10	Quick recap, sharing insights</a:t>
            </a:r>
            <a:endParaRPr sz="1300"/>
          </a:p>
          <a:p>
            <a:pPr marL="0" lvl="0" indent="0" algn="l" rtl="0">
              <a:spcBef>
                <a:spcPts val="0"/>
              </a:spcBef>
              <a:spcAft>
                <a:spcPts val="0"/>
              </a:spcAft>
              <a:buClr>
                <a:schemeClr val="dk1"/>
              </a:buClr>
              <a:buSzPts val="1600"/>
              <a:buNone/>
            </a:pPr>
            <a:r>
              <a:rPr lang="fi-FI" sz="1300"/>
              <a:t>5	Thanking the participants, the end</a:t>
            </a:r>
            <a:endParaRPr sz="1300"/>
          </a:p>
          <a:p>
            <a:pPr marL="0" lvl="0" indent="0" algn="l" rtl="0">
              <a:spcBef>
                <a:spcPts val="0"/>
              </a:spcBef>
              <a:spcAft>
                <a:spcPts val="0"/>
              </a:spcAft>
              <a:buClr>
                <a:schemeClr val="dk1"/>
              </a:buClr>
              <a:buSzPts val="1600"/>
              <a:buNone/>
            </a:pPr>
            <a:endParaRPr sz="800"/>
          </a:p>
          <a:p>
            <a:pPr marL="0" lvl="0" indent="0" algn="l" rtl="0">
              <a:spcBef>
                <a:spcPts val="0"/>
              </a:spcBef>
              <a:spcAft>
                <a:spcPts val="0"/>
              </a:spcAft>
              <a:buClr>
                <a:schemeClr val="dk1"/>
              </a:buClr>
              <a:buSzPts val="1600"/>
              <a:buNone/>
            </a:pPr>
            <a:r>
              <a:rPr lang="fi-FI" sz="1300"/>
              <a:t>In total 120 min</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 </a:t>
            </a:r>
            <a:r>
              <a:rPr lang="fi-FI" sz="1100" i="1"/>
              <a:t>You can address difficult situations by saying it out loud. You do not need to resolve any possible problems in this discussion, but it might be good that they are made visible. If you encounter a tough situation you can say it out loud and have a short break and then continue forwards. </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If necessary, remind the participants of the rules of constructive dialogue to which everyone has committed. Respect also those, who are not present. </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Guide the participants to join the previous speaker and talk more about themselves than others.</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Ask especially those who haven't talked much yet</a:t>
            </a:r>
            <a:endParaRPr sz="1100" i="1"/>
          </a:p>
          <a:p>
            <a:pPr marL="0" lvl="0" indent="0" algn="l" rtl="0">
              <a:lnSpc>
                <a:spcPct val="110000"/>
              </a:lnSpc>
              <a:spcBef>
                <a:spcPts val="0"/>
              </a:spcBef>
              <a:spcAft>
                <a:spcPts val="0"/>
              </a:spcAft>
              <a:buClr>
                <a:schemeClr val="dk1"/>
              </a:buClr>
              <a:buSzPts val="1600"/>
              <a:buNone/>
            </a:pPr>
            <a:r>
              <a:rPr lang="fi-FI" sz="1100"/>
              <a:t>→ </a:t>
            </a:r>
            <a:r>
              <a:rPr lang="fi-FI" sz="1100" i="1"/>
              <a:t>If necessary, you can have a pair discussion after the question so that the participants have the opportunity to structure their thoughts.</a:t>
            </a:r>
            <a:endParaRPr sz="1100"/>
          </a:p>
        </p:txBody>
      </p:sp>
      <p:sp>
        <p:nvSpPr>
          <p:cNvPr id="329" name="Google Shape;329;p21"/>
          <p:cNvSpPr txBox="1">
            <a:spLocks noGrp="1"/>
          </p:cNvSpPr>
          <p:nvPr>
            <p:ph type="body" idx="2"/>
          </p:nvPr>
        </p:nvSpPr>
        <p:spPr>
          <a:xfrm>
            <a:off x="6526350" y="746200"/>
            <a:ext cx="5006700" cy="5187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a:t>Thank you for sharing. Let's continue the discussion with the help of these experiences and reflections. I have a few questions for you to help us continue the conversation.</a:t>
            </a:r>
            <a:endParaRPr sz="1200"/>
          </a:p>
          <a:p>
            <a:pPr marL="0" lvl="0" indent="0" algn="l"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r>
              <a:rPr lang="fi-FI" sz="1100" i="1"/>
              <a:t>Choose from these questions the most suitable for your discussion. You can also modify the questions to better suit your target group or organization.</a:t>
            </a:r>
            <a:endParaRPr sz="1100" i="1"/>
          </a:p>
          <a:p>
            <a:pPr marL="0" lvl="0" indent="0" algn="l" rtl="0">
              <a:lnSpc>
                <a:spcPct val="100000"/>
              </a:lnSpc>
              <a:spcBef>
                <a:spcPts val="0"/>
              </a:spcBef>
              <a:spcAft>
                <a:spcPts val="0"/>
              </a:spcAft>
              <a:buClr>
                <a:schemeClr val="dk1"/>
              </a:buClr>
              <a:buSzPts val="1600"/>
              <a:buNone/>
            </a:pPr>
            <a:endParaRPr sz="1200"/>
          </a:p>
          <a:p>
            <a:pPr marL="457200" lvl="0" indent="-304800" algn="l" rtl="0">
              <a:lnSpc>
                <a:spcPct val="100000"/>
              </a:lnSpc>
              <a:spcBef>
                <a:spcPts val="0"/>
              </a:spcBef>
              <a:spcAft>
                <a:spcPts val="0"/>
              </a:spcAft>
              <a:buSzPts val="1200"/>
              <a:buChar char="-"/>
            </a:pPr>
            <a:r>
              <a:rPr lang="fi-FI" sz="1200"/>
              <a:t>How does it feel to discuss this topic together?</a:t>
            </a:r>
            <a:endParaRPr sz="1200"/>
          </a:p>
          <a:p>
            <a:pPr marL="457200" lvl="0" indent="-304800" algn="l" rtl="0">
              <a:lnSpc>
                <a:spcPct val="100000"/>
              </a:lnSpc>
              <a:spcBef>
                <a:spcPts val="1000"/>
              </a:spcBef>
              <a:spcAft>
                <a:spcPts val="0"/>
              </a:spcAft>
              <a:buSzPts val="1200"/>
              <a:buChar char="-"/>
            </a:pPr>
            <a:r>
              <a:rPr lang="fi-FI" sz="1200"/>
              <a:t>What helps to tolerate uncertainty? What helps you cope in the midst of uncertainty?</a:t>
            </a:r>
            <a:endParaRPr sz="1200"/>
          </a:p>
          <a:p>
            <a:pPr marL="457200" lvl="0" indent="-304800" algn="l" rtl="0">
              <a:lnSpc>
                <a:spcPct val="100000"/>
              </a:lnSpc>
              <a:spcBef>
                <a:spcPts val="1000"/>
              </a:spcBef>
              <a:spcAft>
                <a:spcPts val="0"/>
              </a:spcAft>
              <a:buSzPts val="1200"/>
              <a:buChar char="-"/>
            </a:pPr>
            <a:r>
              <a:rPr lang="fi-FI" sz="1200"/>
              <a:t>What or who support you in the midst of uncertainty?</a:t>
            </a:r>
            <a:endParaRPr sz="1200"/>
          </a:p>
          <a:p>
            <a:pPr marL="457200" lvl="0" indent="-304800" algn="l" rtl="0">
              <a:lnSpc>
                <a:spcPct val="100000"/>
              </a:lnSpc>
              <a:spcBef>
                <a:spcPts val="1000"/>
              </a:spcBef>
              <a:spcAft>
                <a:spcPts val="0"/>
              </a:spcAft>
              <a:buSzPts val="1200"/>
              <a:buChar char="-"/>
            </a:pPr>
            <a:r>
              <a:rPr lang="fi-FI" sz="1200"/>
              <a:t>How have you supported others who live in the midst of uncertainty?</a:t>
            </a:r>
            <a:endParaRPr sz="1200"/>
          </a:p>
          <a:p>
            <a:pPr marL="457200" lvl="0" indent="-304800" algn="l" rtl="0">
              <a:lnSpc>
                <a:spcPct val="100000"/>
              </a:lnSpc>
              <a:spcBef>
                <a:spcPts val="1000"/>
              </a:spcBef>
              <a:spcAft>
                <a:spcPts val="0"/>
              </a:spcAft>
              <a:buSzPts val="1200"/>
              <a:buChar char="-"/>
            </a:pPr>
            <a:r>
              <a:rPr lang="fi-FI" sz="1200"/>
              <a:t>When talking about this topic, what is a point of view that is not often talked about, but which would be important and essential to mention?</a:t>
            </a:r>
            <a:endParaRPr sz="1200"/>
          </a:p>
          <a:p>
            <a:pPr marL="457200" lvl="0" indent="-304800" algn="l" rtl="0">
              <a:lnSpc>
                <a:spcPct val="100000"/>
              </a:lnSpc>
              <a:spcBef>
                <a:spcPts val="1000"/>
              </a:spcBef>
              <a:spcAft>
                <a:spcPts val="0"/>
              </a:spcAft>
              <a:buSzPts val="1200"/>
              <a:buChar char="-"/>
            </a:pPr>
            <a:r>
              <a:rPr lang="fi-FI" sz="1200"/>
              <a:t>What brings you hope? What helps to build your own and the shared future?</a:t>
            </a:r>
            <a:endParaRPr sz="1200"/>
          </a:p>
          <a:p>
            <a:pPr marL="0" lvl="0" indent="0" algn="l" rtl="0">
              <a:lnSpc>
                <a:spcPct val="100000"/>
              </a:lnSpc>
              <a:spcBef>
                <a:spcPts val="1000"/>
              </a:spcBef>
              <a:spcAft>
                <a:spcPts val="0"/>
              </a:spcAft>
              <a:buClr>
                <a:schemeClr val="dk1"/>
              </a:buClr>
              <a:buSzPts val="1600"/>
              <a:buNone/>
            </a:pPr>
            <a:r>
              <a:rPr lang="fi-FI" sz="1200"/>
              <a:t>Questions for the facilitator to deepen the discussion: </a:t>
            </a:r>
            <a:endParaRPr sz="1200"/>
          </a:p>
          <a:p>
            <a:pPr marL="457200" lvl="0" indent="-304800" algn="l" rtl="0">
              <a:lnSpc>
                <a:spcPct val="100000"/>
              </a:lnSpc>
              <a:spcBef>
                <a:spcPts val="0"/>
              </a:spcBef>
              <a:spcAft>
                <a:spcPts val="0"/>
              </a:spcAft>
              <a:buSzPts val="1200"/>
              <a:buChar char="-"/>
            </a:pPr>
            <a:r>
              <a:rPr lang="fi-FI" sz="1200"/>
              <a:t>Why do you think these things came to your mind?</a:t>
            </a:r>
            <a:endParaRPr sz="1200"/>
          </a:p>
          <a:p>
            <a:pPr marL="457200" lvl="0" indent="-304800" algn="l" rtl="0">
              <a:lnSpc>
                <a:spcPct val="100000"/>
              </a:lnSpc>
              <a:spcBef>
                <a:spcPts val="0"/>
              </a:spcBef>
              <a:spcAft>
                <a:spcPts val="0"/>
              </a:spcAft>
              <a:buSzPts val="1200"/>
              <a:buChar char="-"/>
            </a:pPr>
            <a:r>
              <a:rPr lang="fi-FI" sz="1200"/>
              <a:t>What kind of experiences or situations have influenced what you think about these things?				</a:t>
            </a:r>
            <a:endParaRPr sz="1200"/>
          </a:p>
          <a:p>
            <a:pPr marL="4114800" lvl="0" indent="0" algn="l" rtl="0">
              <a:lnSpc>
                <a:spcPct val="100000"/>
              </a:lnSpc>
              <a:spcBef>
                <a:spcPts val="0"/>
              </a:spcBef>
              <a:spcAft>
                <a:spcPts val="0"/>
              </a:spcAft>
              <a:buNone/>
            </a:pPr>
            <a:r>
              <a:rPr lang="fi-FI" sz="1400" b="1"/>
              <a:t>50 min</a:t>
            </a:r>
            <a:endParaRPr sz="1400" b="1"/>
          </a:p>
          <a:p>
            <a:pPr marL="0" lvl="0" indent="0" algn="r"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endParaRPr/>
          </a:p>
        </p:txBody>
      </p:sp>
      <p:sp>
        <p:nvSpPr>
          <p:cNvPr id="330" name="Google Shape;330;p21"/>
          <p:cNvSpPr txBox="1">
            <a:spLocks noGrp="1"/>
          </p:cNvSpPr>
          <p:nvPr>
            <p:ph type="body" idx="3"/>
          </p:nvPr>
        </p:nvSpPr>
        <p:spPr>
          <a:xfrm>
            <a:off x="673200" y="55440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31" name="Google Shape;331;p21"/>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The discussion continues</a:t>
            </a:r>
            <a:endParaRPr sz="1800" b="1"/>
          </a:p>
        </p:txBody>
      </p:sp>
      <p:pic>
        <p:nvPicPr>
          <p:cNvPr id="332" name="Google Shape;332;p21"/>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33" name="Google Shape;333;p21"/>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b="1"/>
              <a:t>5 	Summarizing the discussion individually</a:t>
            </a:r>
            <a:endParaRPr sz="1400" b="1"/>
          </a:p>
          <a:p>
            <a:pPr marL="0" lvl="0" indent="0" algn="l" rtl="0">
              <a:spcBef>
                <a:spcPts val="0"/>
              </a:spcBef>
              <a:spcAft>
                <a:spcPts val="0"/>
              </a:spcAft>
              <a:buClr>
                <a:schemeClr val="dk1"/>
              </a:buClr>
              <a:buSzPts val="1600"/>
              <a:buNone/>
            </a:pPr>
            <a:r>
              <a:rPr lang="fi-FI" sz="1400"/>
              <a:t>10	Quick recap, sharing insights</a:t>
            </a:r>
            <a:endParaRPr sz="1400"/>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400"/>
          </a:p>
          <a:p>
            <a:pPr marL="0" lvl="0" indent="0" algn="l" rtl="0">
              <a:lnSpc>
                <a:spcPct val="110000"/>
              </a:lnSpc>
              <a:spcBef>
                <a:spcPts val="0"/>
              </a:spcBef>
              <a:spcAft>
                <a:spcPts val="0"/>
              </a:spcAft>
              <a:buClr>
                <a:schemeClr val="dk1"/>
              </a:buClr>
              <a:buSzPts val="1600"/>
              <a:buNone/>
            </a:pPr>
            <a:endParaRPr/>
          </a:p>
        </p:txBody>
      </p:sp>
      <p:sp>
        <p:nvSpPr>
          <p:cNvPr id="339" name="Google Shape;339;p22"/>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a:t>Thank you for the good and constructive discussion! You have shared your experiences regarding, for example...</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400"/>
              <a:t>→ </a:t>
            </a:r>
            <a:r>
              <a:rPr lang="fi-FI" sz="1200" i="1"/>
              <a:t>Summarize shortly for the participants which themes have been discussed</a:t>
            </a:r>
            <a:endParaRPr sz="1000" i="1"/>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Next, we write what insights, feelings or thoughts emerged from our conversation.</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In the chat, please write down a few insights, feelings or thoughts that you remembered from the discussion.</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You have a few minutes to do this. Choose </a:t>
            </a:r>
            <a:r>
              <a:rPr lang="fi-FI" sz="1200" b="1"/>
              <a:t>one</a:t>
            </a:r>
            <a:r>
              <a:rPr lang="fi-FI" sz="1200"/>
              <a:t> of them that you want to share here together.</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5 min</a:t>
            </a:r>
            <a:endParaRPr sz="1700" b="1"/>
          </a:p>
        </p:txBody>
      </p:sp>
      <p:sp>
        <p:nvSpPr>
          <p:cNvPr id="340" name="Google Shape;340;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41" name="Google Shape;341;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Summarizing the discussion individually</a:t>
            </a:r>
            <a:endParaRPr sz="1800" b="1"/>
          </a:p>
        </p:txBody>
      </p:sp>
      <p:pic>
        <p:nvPicPr>
          <p:cNvPr id="342" name="Google Shape;342;p22"/>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43" name="Google Shape;343;p22"/>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500"/>
              <a:t>Min	Part							Time</a:t>
            </a:r>
            <a:endParaRPr sz="1500"/>
          </a:p>
          <a:p>
            <a:pPr marL="0" lvl="0" indent="0" algn="l" rtl="0">
              <a:spcBef>
                <a:spcPts val="0"/>
              </a:spcBef>
              <a:spcAft>
                <a:spcPts val="0"/>
              </a:spcAft>
              <a:buClr>
                <a:schemeClr val="dk1"/>
              </a:buClr>
              <a:buSzPts val="1600"/>
              <a:buNone/>
            </a:pPr>
            <a:endParaRPr sz="1400" b="1"/>
          </a:p>
          <a:p>
            <a:pPr marL="0" lvl="0" indent="0" algn="l" rtl="0">
              <a:spcBef>
                <a:spcPts val="0"/>
              </a:spcBef>
              <a:spcAft>
                <a:spcPts val="0"/>
              </a:spcAft>
              <a:buClr>
                <a:schemeClr val="dk1"/>
              </a:buClr>
              <a:buSzPts val="1600"/>
              <a:buNone/>
            </a:pPr>
            <a:r>
              <a:rPr lang="fi-FI" sz="1400"/>
              <a:t>15 	Start, ground rules, introductions, introducing the topic</a:t>
            </a:r>
            <a:endParaRPr sz="1400"/>
          </a:p>
          <a:p>
            <a:pPr marL="0" lvl="0" indent="0" algn="l" rtl="0">
              <a:spcBef>
                <a:spcPts val="0"/>
              </a:spcBef>
              <a:spcAft>
                <a:spcPts val="0"/>
              </a:spcAft>
              <a:buClr>
                <a:schemeClr val="dk1"/>
              </a:buClr>
              <a:buSzPts val="1600"/>
              <a:buNone/>
            </a:pPr>
            <a:r>
              <a:rPr lang="fi-FI" sz="1400"/>
              <a:t>85 	The discussion (including a break)</a:t>
            </a:r>
            <a:endParaRPr sz="1400"/>
          </a:p>
          <a:p>
            <a:pPr marL="0" lvl="0" indent="0" algn="l" rtl="0">
              <a:spcBef>
                <a:spcPts val="0"/>
              </a:spcBef>
              <a:spcAft>
                <a:spcPts val="0"/>
              </a:spcAft>
              <a:buClr>
                <a:schemeClr val="dk1"/>
              </a:buClr>
              <a:buSzPts val="1600"/>
              <a:buNone/>
            </a:pPr>
            <a:r>
              <a:rPr lang="fi-FI" sz="1400"/>
              <a:t>5 	Summarizing the discussion individually</a:t>
            </a:r>
            <a:endParaRPr sz="1400"/>
          </a:p>
          <a:p>
            <a:pPr marL="0" lvl="0" indent="0" algn="l" rtl="0">
              <a:spcBef>
                <a:spcPts val="0"/>
              </a:spcBef>
              <a:spcAft>
                <a:spcPts val="0"/>
              </a:spcAft>
              <a:buClr>
                <a:schemeClr val="dk1"/>
              </a:buClr>
              <a:buSzPts val="1600"/>
              <a:buNone/>
            </a:pPr>
            <a:r>
              <a:rPr lang="fi-FI" sz="1400" b="1"/>
              <a:t>10	Quick recap, sharing insights</a:t>
            </a:r>
            <a:endParaRPr sz="1400" b="1"/>
          </a:p>
          <a:p>
            <a:pPr marL="0" lvl="0" indent="0" algn="l" rtl="0">
              <a:spcBef>
                <a:spcPts val="0"/>
              </a:spcBef>
              <a:spcAft>
                <a:spcPts val="0"/>
              </a:spcAft>
              <a:buClr>
                <a:schemeClr val="dk1"/>
              </a:buClr>
              <a:buSzPts val="1600"/>
              <a:buNone/>
            </a:pPr>
            <a:r>
              <a:rPr lang="fi-FI" sz="1400"/>
              <a:t>5	Thanking the participants, the end</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In total 120 min</a:t>
            </a:r>
            <a:endParaRPr sz="1500"/>
          </a:p>
          <a:p>
            <a:pPr marL="0" lvl="0" indent="0" algn="l" rtl="0">
              <a:lnSpc>
                <a:spcPct val="110000"/>
              </a:lnSpc>
              <a:spcBef>
                <a:spcPts val="0"/>
              </a:spcBef>
              <a:spcAft>
                <a:spcPts val="0"/>
              </a:spcAft>
              <a:buClr>
                <a:schemeClr val="dk1"/>
              </a:buClr>
              <a:buSzPts val="1600"/>
              <a:buNone/>
            </a:pPr>
            <a:endParaRPr/>
          </a:p>
        </p:txBody>
      </p:sp>
      <p:sp>
        <p:nvSpPr>
          <p:cNvPr id="349" name="Google Shape;349;p23"/>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Now I ask that, in one sentence, each of you share one insight, feeling, or thought that you got from this conversation or topic.</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Let's start with you, for example...</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400"/>
              <a:t>→ </a:t>
            </a:r>
            <a:r>
              <a:rPr lang="fi-FI" sz="1300" i="1"/>
              <a:t>Choose a person who is likely to be ready to share their own insight to start.</a:t>
            </a:r>
            <a:endParaRPr sz="1300" i="1"/>
          </a:p>
          <a:p>
            <a:pPr marL="0" lvl="0" indent="0" algn="l" rtl="0">
              <a:lnSpc>
                <a:spcPct val="110000"/>
              </a:lnSpc>
              <a:spcBef>
                <a:spcPts val="0"/>
              </a:spcBef>
              <a:spcAft>
                <a:spcPts val="0"/>
              </a:spcAft>
              <a:buClr>
                <a:schemeClr val="dk1"/>
              </a:buClr>
              <a:buSzPts val="1600"/>
              <a:buNone/>
            </a:pPr>
            <a:r>
              <a:rPr lang="fi-FI" sz="1400"/>
              <a:t>→ </a:t>
            </a:r>
            <a:r>
              <a:rPr lang="fi-FI" sz="1300" i="1"/>
              <a:t>You don’t have to share everything if you don’t want to.</a:t>
            </a:r>
            <a:endParaRPr sz="1300" i="1"/>
          </a:p>
          <a:p>
            <a:pPr marL="0" lvl="0" indent="0" algn="l" rtl="0">
              <a:lnSpc>
                <a:spcPct val="110000"/>
              </a:lnSpc>
              <a:spcBef>
                <a:spcPts val="0"/>
              </a:spcBef>
              <a:spcAft>
                <a:spcPts val="0"/>
              </a:spcAft>
              <a:buClr>
                <a:schemeClr val="dk1"/>
              </a:buClr>
              <a:buSzPts val="1600"/>
              <a:buNone/>
            </a:pPr>
            <a:endParaRPr sz="1300" i="1"/>
          </a:p>
          <a:p>
            <a:pPr marL="0" lvl="0" indent="0" algn="l" rtl="0">
              <a:lnSpc>
                <a:spcPct val="110000"/>
              </a:lnSpc>
              <a:spcBef>
                <a:spcPts val="0"/>
              </a:spcBef>
              <a:spcAft>
                <a:spcPts val="0"/>
              </a:spcAft>
              <a:buClr>
                <a:schemeClr val="dk1"/>
              </a:buClr>
              <a:buSzPts val="1600"/>
              <a:buNone/>
            </a:pPr>
            <a:r>
              <a:rPr lang="fi-FI" sz="1300"/>
              <a:t>Thank you. I want to ask you where and who should continue this discussion?</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10 min</a:t>
            </a:r>
            <a:endParaRPr sz="1700" b="1"/>
          </a:p>
        </p:txBody>
      </p:sp>
      <p:sp>
        <p:nvSpPr>
          <p:cNvPr id="350" name="Google Shape;35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Living in uncertainty</a:t>
            </a:r>
            <a:endParaRPr sz="5700" b="1"/>
          </a:p>
        </p:txBody>
      </p:sp>
      <p:sp>
        <p:nvSpPr>
          <p:cNvPr id="351" name="Google Shape;351;p23"/>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Sharing insights</a:t>
            </a:r>
            <a:endParaRPr sz="1800" b="1"/>
          </a:p>
        </p:txBody>
      </p:sp>
      <p:pic>
        <p:nvPicPr>
          <p:cNvPr id="352" name="Google Shape;352;p23"/>
          <p:cNvPicPr preferRelativeResize="0"/>
          <p:nvPr/>
        </p:nvPicPr>
        <p:blipFill rotWithShape="1">
          <a:blip r:embed="rId3">
            <a:alphaModFix/>
          </a:blip>
          <a:srcRect/>
          <a:stretch/>
        </p:blipFill>
        <p:spPr>
          <a:xfrm>
            <a:off x="234376" y="6246924"/>
            <a:ext cx="1601574" cy="369600"/>
          </a:xfrm>
          <a:prstGeom prst="rect">
            <a:avLst/>
          </a:prstGeom>
          <a:noFill/>
          <a:ln>
            <a:noFill/>
          </a:ln>
        </p:spPr>
      </p:pic>
      <p:pic>
        <p:nvPicPr>
          <p:cNvPr id="353" name="Google Shape;353;p23"/>
          <p:cNvPicPr preferRelativeResize="0"/>
          <p:nvPr/>
        </p:nvPicPr>
        <p:blipFill>
          <a:blip r:embed="rId4">
            <a:alphaModFix/>
          </a:blip>
          <a:stretch>
            <a:fillRect/>
          </a:stretch>
        </p:blipFill>
        <p:spPr>
          <a:xfrm>
            <a:off x="189500" y="6206545"/>
            <a:ext cx="1964274" cy="4533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2734</Words>
  <Application>Microsoft Office PowerPoint</Application>
  <PresentationFormat>Laajakuva</PresentationFormat>
  <Paragraphs>273</Paragraphs>
  <Slides>11</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Inter Tight</vt:lpstr>
      <vt:lpstr>Inter</vt:lpstr>
      <vt:lpstr>Arial</vt:lpstr>
      <vt:lpstr>Kansalliset Dialogit</vt:lpstr>
      <vt:lpstr>National Dialogues  Living in uncertainty (or a more specific title) Script for a Timeout-dialogue Duration 120 min, remotely </vt:lpstr>
      <vt:lpstr>Guidelines for using the script  Use the script to plan your discussion in advance. You can use the cards for facilitating a discussion for support: https://www.timeoutdialogue.fi/tool/cards-for-facilitating-a-discussion/   The script is intended to support the facilitation of the discussion and it does not need to be distributed to the participants. You can print a copy of the script for yourself after adapting it to your needs.   The expressions used in the script are intended as examples. We hope that you will adapt them to your discussion topic and your individual way of speaking. The times indicated in the script are approximate, intended to give you an idea of how much time you should roughly spend on each step. Except for the start time and end time, the times shown in the script are not intended to be followed exactly as indicated.  You can utilize your own possible group facilitation skills,  or other practices to support the discussion and its participants.  Before beginning your discussion, go through how you will be assigning turns to speak, how to use the microphone and camera during the discussion, other possible technical details and when to have breaks. It is usually helpful for the participants if you both ask you questions out loud and write them in the chat.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Dialogues  Living in uncertainty (or a more specific title) Script for a Timeout-dialogue Duration 120 min, remotely </dc:title>
  <dc:creator>Grahn Merja (VM)</dc:creator>
  <cp:lastModifiedBy>Grahn Merja (VM)</cp:lastModifiedBy>
  <cp:revision>1</cp:revision>
  <dcterms:modified xsi:type="dcterms:W3CDTF">2023-04-03T10:54:38Z</dcterms:modified>
</cp:coreProperties>
</file>