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Inter Tight" panose="020B0604020202020204" charset="0"/>
      <p:regular r:id="rId14"/>
      <p:bold r:id="rId15"/>
      <p:italic r:id="rId16"/>
      <p:boldItalic r:id="rId17"/>
    </p:embeddedFont>
    <p:embeddedFont>
      <p:font typeface="Inter"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81c3277e6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181c3277e6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eratauko.fi"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www.eratauko.fi/tyokalu/keskustelun-ohjauskort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eratauko.fi/tyokalu/etatauko-vinkit-ohjaajalle-etakeskustelun-aikana/" TargetMode="External"/><Relationship Id="rId4" Type="http://schemas.openxmlformats.org/officeDocument/2006/relationships/hyperlink" Target="https://www.eratauko.fi/tyokalu/etatauko-valmistautuminen-etakeskusteluu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2TnDwLUBji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a:t>Kansalliset dialogit</a:t>
            </a:r>
            <a:r>
              <a:rPr lang="fi-FI" sz="9000"/>
              <a:t/>
            </a:r>
            <a:br>
              <a:rPr lang="fi-FI" sz="9000"/>
            </a:br>
            <a:endParaRPr sz="9000"/>
          </a:p>
          <a:p>
            <a:pPr marL="0" lvl="0" indent="0" algn="l" rtl="0">
              <a:spcBef>
                <a:spcPts val="0"/>
              </a:spcBef>
              <a:spcAft>
                <a:spcPts val="0"/>
              </a:spcAft>
              <a:buClr>
                <a:schemeClr val="dk1"/>
              </a:buClr>
              <a:buSzPts val="9000"/>
              <a:buFont typeface="Inter Tight"/>
              <a:buNone/>
            </a:pPr>
            <a:r>
              <a:rPr lang="fi-FI" sz="3600" b="1"/>
              <a:t>Epävarmuudessa eläminen (tai tarkempi otsikko)</a:t>
            </a:r>
            <a:endParaRPr sz="3600" b="1"/>
          </a:p>
          <a:p>
            <a:pPr marL="0" lvl="0" indent="0" algn="l" rtl="0">
              <a:lnSpc>
                <a:spcPct val="80000"/>
              </a:lnSpc>
              <a:spcBef>
                <a:spcPts val="0"/>
              </a:spcBef>
              <a:spcAft>
                <a:spcPts val="0"/>
              </a:spcAft>
              <a:buClr>
                <a:schemeClr val="dk1"/>
              </a:buClr>
              <a:buSzPts val="9000"/>
              <a:buFont typeface="Inter Tight"/>
              <a:buNone/>
            </a:pPr>
            <a:r>
              <a:rPr lang="fi-FI" sz="2400"/>
              <a:t>Erätauko-keskustelun kaava</a:t>
            </a:r>
            <a:endParaRPr sz="2400"/>
          </a:p>
          <a:p>
            <a:pPr marL="0" lvl="0" indent="0" algn="l" rtl="0">
              <a:lnSpc>
                <a:spcPct val="80000"/>
              </a:lnSpc>
              <a:spcBef>
                <a:spcPts val="0"/>
              </a:spcBef>
              <a:spcAft>
                <a:spcPts val="0"/>
              </a:spcAft>
              <a:buClr>
                <a:schemeClr val="dk1"/>
              </a:buClr>
              <a:buSzPts val="9000"/>
              <a:buFont typeface="Inter Tight"/>
              <a:buNone/>
            </a:pPr>
            <a:r>
              <a:rPr lang="fi-FI" sz="2400"/>
              <a:t>Kesto 120 min, etänä</a:t>
            </a:r>
            <a:endParaRPr sz="2400"/>
          </a:p>
          <a:p>
            <a:pPr marL="0" lvl="0" indent="0" algn="l" rtl="0">
              <a:lnSpc>
                <a:spcPct val="80000"/>
              </a:lnSpc>
              <a:spcBef>
                <a:spcPts val="0"/>
              </a:spcBef>
              <a:spcAft>
                <a:spcPts val="0"/>
              </a:spcAft>
              <a:buClr>
                <a:schemeClr val="dk1"/>
              </a:buClr>
              <a:buSzPts val="9000"/>
              <a:buFont typeface="Inter Tight"/>
              <a:buNone/>
            </a:pPr>
            <a:endParaRPr/>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pic>
        <p:nvPicPr>
          <p:cNvPr id="276" name="Google Shape;276;p15"/>
          <p:cNvPicPr preferRelativeResize="0"/>
          <p:nvPr/>
        </p:nvPicPr>
        <p:blipFill rotWithShape="1">
          <a:blip r:embed="rId3">
            <a:alphaModFix/>
          </a:blip>
          <a:srcRect/>
          <a:stretch/>
        </p:blipFill>
        <p:spPr>
          <a:xfrm>
            <a:off x="793376" y="5820036"/>
            <a:ext cx="1879352" cy="433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a:t>Min	Osio							Klo</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400"/>
              <a:t>15 	Aloitus, pelisäännöt, esittelykierros, alustus</a:t>
            </a:r>
            <a:endParaRPr sz="1400"/>
          </a:p>
          <a:p>
            <a:pPr marL="0" lvl="0" indent="0" algn="l" rtl="0">
              <a:lnSpc>
                <a:spcPct val="110000"/>
              </a:lnSpc>
              <a:spcBef>
                <a:spcPts val="0"/>
              </a:spcBef>
              <a:spcAft>
                <a:spcPts val="0"/>
              </a:spcAft>
              <a:buClr>
                <a:schemeClr val="dk1"/>
              </a:buClr>
              <a:buSzPts val="1600"/>
              <a:buNone/>
            </a:pPr>
            <a:r>
              <a:rPr lang="fi-FI" sz="1400"/>
              <a:t>85 	Yhteinen keskustelu (sis. tauko)</a:t>
            </a:r>
            <a:endParaRPr sz="1400"/>
          </a:p>
          <a:p>
            <a:pPr marL="0" lvl="0" indent="0" algn="l" rtl="0">
              <a:lnSpc>
                <a:spcPct val="110000"/>
              </a:lnSpc>
              <a:spcBef>
                <a:spcPts val="0"/>
              </a:spcBef>
              <a:spcAft>
                <a:spcPts val="0"/>
              </a:spcAft>
              <a:buClr>
                <a:schemeClr val="dk1"/>
              </a:buClr>
              <a:buSzPts val="1600"/>
              <a:buNone/>
            </a:pPr>
            <a:r>
              <a:rPr lang="fi-FI" sz="1400"/>
              <a:t>5 	Oivallusten kirjoittaminen</a:t>
            </a:r>
            <a:endParaRPr sz="1400"/>
          </a:p>
          <a:p>
            <a:pPr marL="0" lvl="0" indent="0" algn="l" rtl="0">
              <a:lnSpc>
                <a:spcPct val="110000"/>
              </a:lnSpc>
              <a:spcBef>
                <a:spcPts val="0"/>
              </a:spcBef>
              <a:spcAft>
                <a:spcPts val="0"/>
              </a:spcAft>
              <a:buClr>
                <a:schemeClr val="dk1"/>
              </a:buClr>
              <a:buSzPts val="1600"/>
              <a:buNone/>
            </a:pPr>
            <a:r>
              <a:rPr lang="fi-FI" sz="1400"/>
              <a:t>10	Oivallusten kertominen</a:t>
            </a:r>
            <a:endParaRPr sz="1400"/>
          </a:p>
          <a:p>
            <a:pPr marL="0" lvl="0" indent="0" algn="l" rtl="0">
              <a:lnSpc>
                <a:spcPct val="110000"/>
              </a:lnSpc>
              <a:spcBef>
                <a:spcPts val="0"/>
              </a:spcBef>
              <a:spcAft>
                <a:spcPts val="0"/>
              </a:spcAft>
              <a:buClr>
                <a:schemeClr val="dk1"/>
              </a:buClr>
              <a:buSzPts val="1600"/>
              <a:buNone/>
            </a:pPr>
            <a:r>
              <a:rPr lang="fi-FI" sz="1400" b="1"/>
              <a:t>5	Kiitos, lopetus</a:t>
            </a:r>
            <a:endParaRPr sz="1400" b="1"/>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a:t>Yhteensä 120 min</a:t>
            </a:r>
            <a:endParaRPr sz="1400"/>
          </a:p>
          <a:p>
            <a:pPr marL="0" lvl="0" indent="0" algn="l" rtl="0">
              <a:lnSpc>
                <a:spcPct val="110000"/>
              </a:lnSpc>
              <a:spcBef>
                <a:spcPts val="0"/>
              </a:spcBef>
              <a:spcAft>
                <a:spcPts val="0"/>
              </a:spcAft>
              <a:buClr>
                <a:schemeClr val="dk1"/>
              </a:buClr>
              <a:buSzPts val="1600"/>
              <a:buNone/>
            </a:pPr>
            <a:endParaRPr/>
          </a:p>
        </p:txBody>
      </p:sp>
      <p:sp>
        <p:nvSpPr>
          <p:cNvPr id="351" name="Google Shape;351;p24"/>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300"/>
              <a:t>Miltä tämä Erätauko-keskustelu ja aihe tuntui?</a:t>
            </a:r>
            <a:endParaRPr sz="1300"/>
          </a:p>
          <a:p>
            <a:pPr marL="0" lvl="0" indent="0" algn="l" rtl="0">
              <a:spcBef>
                <a:spcPts val="0"/>
              </a:spcBef>
              <a:spcAft>
                <a:spcPts val="0"/>
              </a:spcAft>
              <a:buClr>
                <a:schemeClr val="dk1"/>
              </a:buClr>
              <a:buSzPts val="1600"/>
              <a:buNone/>
            </a:pPr>
            <a:r>
              <a:rPr lang="fi-FI" sz="1300"/>
              <a:t>Minkälainen tunnelma teille jäi yhteisestä keskustelusta?</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b="1"/>
              <a:t>Pyydän teitä vielä lyhyesti täyttämään palautekyselyn, siihen menee vain hetki.</a:t>
            </a:r>
            <a:r>
              <a:rPr lang="fi-FI" sz="1300"/>
              <a:t> Palautteet auttavat meitä kehittämään kokonaisuutta eteenpäin.</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Nyt on aika lopettaa keskustelumme. Kiitos!</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Mikäli haluat, voit viestiä osallistumisestasi tähän keskusteluun esimerkiksi sosiaalisessa mediassa. Voit käyttää esimerkiksi tunnisteita #KansallisetDialogit #EpävarmuudessaEläminen. </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Keskustelu oli luottamuksellinen, joten älä kerro muiden sanomisia eteenpäin ilman lupaa. Omia ajatuksiasi sekä tunnelmiasi voit jakaa sekä yleisesti sellaisia teemoja, jotka nousivat keskustelussa esiin.</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Kiitos antoisasta keskustelusta! Toivottavasti jatkatte nyt käynnistynyttä keskustelua.</a:t>
            </a:r>
            <a:endParaRPr sz="1300"/>
          </a:p>
          <a:p>
            <a:pPr marL="0" lvl="0" indent="0" algn="l" rtl="0">
              <a:lnSpc>
                <a:spcPct val="110000"/>
              </a:lnSpc>
              <a:spcBef>
                <a:spcPts val="0"/>
              </a:spcBef>
              <a:spcAft>
                <a:spcPts val="0"/>
              </a:spcAft>
              <a:buClr>
                <a:schemeClr val="dk1"/>
              </a:buClr>
              <a:buSzPts val="1600"/>
              <a:buNone/>
            </a:pPr>
            <a:endParaRPr sz="1300">
              <a:solidFill>
                <a:srgbClr val="000000"/>
              </a:solidFill>
            </a:endParaRPr>
          </a:p>
          <a:p>
            <a:pPr marL="0" lvl="0" indent="0" algn="l" rtl="0">
              <a:lnSpc>
                <a:spcPct val="100000"/>
              </a:lnSpc>
              <a:spcBef>
                <a:spcPts val="0"/>
              </a:spcBef>
              <a:spcAft>
                <a:spcPts val="0"/>
              </a:spcAft>
              <a:buClr>
                <a:schemeClr val="dk1"/>
              </a:buClr>
              <a:buSzPts val="1100"/>
              <a:buNone/>
            </a:pPr>
            <a:endParaRPr sz="1300">
              <a:solidFill>
                <a:srgbClr val="000000"/>
              </a:solidFill>
            </a:endParaRPr>
          </a:p>
          <a:p>
            <a:pPr marL="0" lvl="0" indent="0" algn="l" rtl="0">
              <a:lnSpc>
                <a:spcPct val="110000"/>
              </a:lnSpc>
              <a:spcBef>
                <a:spcPts val="0"/>
              </a:spcBef>
              <a:spcAft>
                <a:spcPts val="0"/>
              </a:spcAft>
              <a:buClr>
                <a:schemeClr val="dk1"/>
              </a:buClr>
              <a:buSzPts val="1600"/>
              <a:buNone/>
            </a:pPr>
            <a:endParaRPr sz="1300">
              <a:solidFill>
                <a:srgbClr val="FF0000"/>
              </a:solidFill>
            </a:endParaRPr>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endParaRPr sz="1700" b="1"/>
          </a:p>
        </p:txBody>
      </p:sp>
      <p:sp>
        <p:nvSpPr>
          <p:cNvPr id="352" name="Google Shape;352;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Epävarmuudessa eläminen</a:t>
            </a:r>
            <a:endParaRPr sz="5700" b="1"/>
          </a:p>
        </p:txBody>
      </p:sp>
      <p:sp>
        <p:nvSpPr>
          <p:cNvPr id="353" name="Google Shape;353;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Kiitos ja lopetus</a:t>
            </a:r>
            <a:endParaRPr sz="1800" b="1"/>
          </a:p>
        </p:txBody>
      </p:sp>
      <p:pic>
        <p:nvPicPr>
          <p:cNvPr id="354" name="Google Shape;354;p24"/>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300"/>
              <a:t>Operatiivinen ydinryhmä ottaa vastaan keskustelujen kirjaukset.</a:t>
            </a:r>
            <a:endParaRPr sz="1300"/>
          </a:p>
          <a:p>
            <a:pPr marL="0" lvl="0" indent="0" algn="l" rtl="0">
              <a:lnSpc>
                <a:spcPct val="100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Clr>
                <a:schemeClr val="dk1"/>
              </a:buClr>
              <a:buSzPts val="1100"/>
              <a:buNone/>
            </a:pPr>
            <a:r>
              <a:rPr lang="fi-FI" sz="1300"/>
              <a:t>Kirjauksien toimittaminen yhteistä koontia varten lisää käytyjen keskustelujen vaikuttavuutta, koska siten ne vaikuttavat sen vuoden kansallisen yhteenvedon sisältöön ja sen kautta kaikkiin niihin kehittämishankkeisiin ja toimijoihin, joilla on aikomus hyödyntää yhteenvetoa oman työnsä tueksi.</a:t>
            </a:r>
            <a:endParaRPr sz="1300"/>
          </a:p>
          <a:p>
            <a:pPr marL="0" lvl="0" indent="0" algn="l" rtl="0">
              <a:lnSpc>
                <a:spcPct val="100000"/>
              </a:lnSpc>
              <a:spcBef>
                <a:spcPts val="0"/>
              </a:spcBef>
              <a:spcAft>
                <a:spcPts val="0"/>
              </a:spcAft>
              <a:buClr>
                <a:schemeClr val="dk1"/>
              </a:buClr>
              <a:buSzPts val="1100"/>
              <a:buNone/>
            </a:pPr>
            <a:endParaRPr sz="1300"/>
          </a:p>
          <a:p>
            <a:pPr marL="0" lvl="0" indent="0" algn="l" rtl="0">
              <a:lnSpc>
                <a:spcPct val="100000"/>
              </a:lnSpc>
              <a:spcBef>
                <a:spcPts val="0"/>
              </a:spcBef>
              <a:spcAft>
                <a:spcPts val="0"/>
              </a:spcAft>
              <a:buClr>
                <a:schemeClr val="dk1"/>
              </a:buClr>
              <a:buSzPts val="1100"/>
              <a:buFont typeface="Arial"/>
              <a:buNone/>
            </a:pPr>
            <a:r>
              <a:rPr lang="fi-FI" sz="1300"/>
              <a:t>Operatiivisen ydinryhmän yhteydessä toimiva kirjausten koostajatiimi analysoi kirjaukset ja työstää kansallisen yhteenvedon.</a:t>
            </a:r>
            <a:endParaRPr sz="1300"/>
          </a:p>
          <a:p>
            <a:pPr marL="0" lvl="0" indent="0" algn="l" rtl="0">
              <a:lnSpc>
                <a:spcPct val="110000"/>
              </a:lnSpc>
              <a:spcBef>
                <a:spcPts val="0"/>
              </a:spcBef>
              <a:spcAft>
                <a:spcPts val="0"/>
              </a:spcAft>
              <a:buClr>
                <a:schemeClr val="dk1"/>
              </a:buClr>
              <a:buSzPts val="1600"/>
              <a:buNone/>
            </a:pPr>
            <a:endParaRPr/>
          </a:p>
        </p:txBody>
      </p:sp>
      <p:sp>
        <p:nvSpPr>
          <p:cNvPr id="360" name="Google Shape;360;p25"/>
          <p:cNvSpPr txBox="1">
            <a:spLocks noGrp="1"/>
          </p:cNvSpPr>
          <p:nvPr>
            <p:ph type="body" idx="2"/>
          </p:nvPr>
        </p:nvSpPr>
        <p:spPr>
          <a:xfrm>
            <a:off x="6526350" y="1103850"/>
            <a:ext cx="5006700" cy="4650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300"/>
              <a:t>Kiitos, että järjestit Erätauko-keskustelun osana kansallisten dialogien kokonaisuutta. Toivottavasti se oli sinulle ohjaajana ja osallistujille hyvä kokemus. Kansallisten dialogien seurauksena yhteiskunnan dialogiosaaminen kasvaa keskustelunjärjestäjillä ja keskustelijoilla.</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fi-FI" sz="1300"/>
              <a:t>Dialogi on mahdollisuus syventää ymmärrystä, oppia rakentavamman keskustelun taitoja, pysähtyä kuuntelemaan muiden kokemuksia ja päästä kertomaan omia, epävalmiitakin ajatuksia muille.</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None/>
            </a:pPr>
            <a:r>
              <a:rPr lang="fi-FI" sz="1300"/>
              <a:t>Dialogi ei kuitenkaan ole ihmeteko. Yksikin kerta saattaa olla oikein onnistunut, mutta välillä huomataan, että lisää keskustelua tarvitaan. Sekin on tärkeä oivallus. Joskus luottamuksen luomiseen menee aikaa. Jos siis tuntui, että keskustelua tarvitaan lisää tai jostakin toisesta aiheesta, sellaiselle on hyvä varata aikaa.</a:t>
            </a:r>
            <a:endParaRPr sz="1300"/>
          </a:p>
          <a:p>
            <a:pPr marL="0" lvl="0" indent="0" algn="l" rtl="0">
              <a:lnSpc>
                <a:spcPct val="115000"/>
              </a:lnSpc>
              <a:spcBef>
                <a:spcPts val="0"/>
              </a:spcBef>
              <a:spcAft>
                <a:spcPts val="0"/>
              </a:spcAft>
              <a:buClr>
                <a:schemeClr val="dk1"/>
              </a:buClr>
              <a:buSzPts val="1100"/>
              <a:buNone/>
            </a:pPr>
            <a:endParaRPr sz="1300"/>
          </a:p>
          <a:p>
            <a:pPr marL="0" lvl="0" indent="0" algn="l" rtl="0">
              <a:lnSpc>
                <a:spcPct val="115000"/>
              </a:lnSpc>
              <a:spcBef>
                <a:spcPts val="0"/>
              </a:spcBef>
              <a:spcAft>
                <a:spcPts val="0"/>
              </a:spcAft>
              <a:buClr>
                <a:schemeClr val="dk1"/>
              </a:buClr>
              <a:buSzPts val="1100"/>
              <a:buFont typeface="Arial"/>
              <a:buNone/>
            </a:pPr>
            <a:r>
              <a:rPr lang="fi-FI" sz="1300"/>
              <a:t>Apua keskustelun suunnitteluun ja toteutukseen saat esimerkiksi Erätauko-säätiön sivuilta </a:t>
            </a:r>
            <a:r>
              <a:rPr lang="fi-FI" sz="1300" u="sng">
                <a:solidFill>
                  <a:schemeClr val="hlink"/>
                </a:solidFill>
                <a:hlinkClick r:id="rId3"/>
              </a:rPr>
              <a:t>www.eratauko.fi</a:t>
            </a:r>
            <a:r>
              <a:rPr lang="fi-FI" sz="1300"/>
              <a:t> </a:t>
            </a:r>
            <a:endParaRPr sz="1300"/>
          </a:p>
          <a:p>
            <a:pPr marL="0" lvl="0" indent="0" algn="l" rtl="0">
              <a:lnSpc>
                <a:spcPct val="110000"/>
              </a:lnSpc>
              <a:spcBef>
                <a:spcPts val="0"/>
              </a:spcBef>
              <a:spcAft>
                <a:spcPts val="0"/>
              </a:spcAft>
              <a:buClr>
                <a:schemeClr val="dk1"/>
              </a:buClr>
              <a:buSzPts val="1600"/>
              <a:buNone/>
            </a:pPr>
            <a:endParaRPr sz="1300">
              <a:solidFill>
                <a:srgbClr val="000000"/>
              </a:solidFill>
            </a:endParaRPr>
          </a:p>
          <a:p>
            <a:pPr marL="0" lvl="0" indent="0" algn="l" rtl="0">
              <a:lnSpc>
                <a:spcPct val="100000"/>
              </a:lnSpc>
              <a:spcBef>
                <a:spcPts val="0"/>
              </a:spcBef>
              <a:spcAft>
                <a:spcPts val="0"/>
              </a:spcAft>
              <a:buClr>
                <a:schemeClr val="dk1"/>
              </a:buClr>
              <a:buSzPts val="1100"/>
              <a:buNone/>
            </a:pPr>
            <a:endParaRPr sz="1300">
              <a:solidFill>
                <a:srgbClr val="000000"/>
              </a:solidFill>
            </a:endParaRPr>
          </a:p>
          <a:p>
            <a:pPr marL="0" lvl="0" indent="0" algn="l" rtl="0">
              <a:lnSpc>
                <a:spcPct val="110000"/>
              </a:lnSpc>
              <a:spcBef>
                <a:spcPts val="0"/>
              </a:spcBef>
              <a:spcAft>
                <a:spcPts val="0"/>
              </a:spcAft>
              <a:buClr>
                <a:schemeClr val="dk1"/>
              </a:buClr>
              <a:buSzPts val="1600"/>
              <a:buNone/>
            </a:pPr>
            <a:endParaRPr sz="1300">
              <a:solidFill>
                <a:srgbClr val="FF0000"/>
              </a:solidFill>
            </a:endParaRPr>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endParaRPr sz="1700" b="1"/>
          </a:p>
        </p:txBody>
      </p:sp>
      <p:sp>
        <p:nvSpPr>
          <p:cNvPr id="361" name="Google Shape;361;p25"/>
          <p:cNvSpPr txBox="1">
            <a:spLocks noGrp="1"/>
          </p:cNvSpPr>
          <p:nvPr>
            <p:ph type="body" idx="3"/>
          </p:nvPr>
        </p:nvSpPr>
        <p:spPr>
          <a:xfrm>
            <a:off x="656600" y="638025"/>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800" b="1">
                <a:latin typeface="Inter"/>
                <a:ea typeface="Inter"/>
                <a:cs typeface="Inter"/>
                <a:sym typeface="Inter"/>
              </a:rPr>
              <a:t>Miten eteenpäin?</a:t>
            </a:r>
            <a:endParaRPr sz="1800" b="1"/>
          </a:p>
        </p:txBody>
      </p:sp>
      <p:sp>
        <p:nvSpPr>
          <p:cNvPr id="362" name="Google Shape;362;p25"/>
          <p:cNvSpPr txBox="1">
            <a:spLocks noGrp="1"/>
          </p:cNvSpPr>
          <p:nvPr>
            <p:ph type="body" idx="4"/>
          </p:nvPr>
        </p:nvSpPr>
        <p:spPr>
          <a:xfrm>
            <a:off x="6526350" y="248725"/>
            <a:ext cx="4706400" cy="68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5000"/>
              <a:buNone/>
            </a:pPr>
            <a:r>
              <a:rPr lang="fi-FI" sz="1800"/>
              <a:t>Järjestäjälle:</a:t>
            </a:r>
            <a:endParaRPr sz="1800"/>
          </a:p>
          <a:p>
            <a:pPr marL="0" lvl="0" indent="0" algn="l" rtl="0">
              <a:spcBef>
                <a:spcPts val="0"/>
              </a:spcBef>
              <a:spcAft>
                <a:spcPts val="0"/>
              </a:spcAft>
              <a:buClr>
                <a:schemeClr val="dk1"/>
              </a:buClr>
              <a:buSzPts val="5000"/>
              <a:buNone/>
            </a:pPr>
            <a:endParaRPr sz="1000" b="1"/>
          </a:p>
          <a:p>
            <a:pPr marL="0" lvl="0" indent="0" algn="l" rtl="0">
              <a:spcBef>
                <a:spcPts val="0"/>
              </a:spcBef>
              <a:spcAft>
                <a:spcPts val="0"/>
              </a:spcAft>
              <a:buClr>
                <a:schemeClr val="dk1"/>
              </a:buClr>
              <a:buSzPts val="5000"/>
              <a:buNone/>
            </a:pPr>
            <a:r>
              <a:rPr lang="fi-FI" sz="1800" b="1"/>
              <a:t>Kiitos kun järjestit dialogin!</a:t>
            </a:r>
            <a:endParaRPr sz="1800" b="1"/>
          </a:p>
        </p:txBody>
      </p:sp>
      <p:pic>
        <p:nvPicPr>
          <p:cNvPr id="363" name="Google Shape;363;p25"/>
          <p:cNvPicPr preferRelativeResize="0"/>
          <p:nvPr/>
        </p:nvPicPr>
        <p:blipFill rotWithShape="1">
          <a:blip r:embed="rId4">
            <a:alphaModFix/>
          </a:blip>
          <a:srcRect/>
          <a:stretch/>
        </p:blipFill>
        <p:spPr>
          <a:xfrm>
            <a:off x="234376" y="6246924"/>
            <a:ext cx="1601574" cy="36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5" y="710675"/>
            <a:ext cx="10614300" cy="4903800"/>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a:t>Ohjeita käsikirjoituksen muokkaamiseksi</a:t>
            </a:r>
            <a:endParaRPr sz="2400" b="1"/>
          </a:p>
          <a:p>
            <a:pPr marL="0" lvl="0" indent="0" algn="l" rtl="0">
              <a:lnSpc>
                <a:spcPct val="80000"/>
              </a:lnSpc>
              <a:spcBef>
                <a:spcPts val="0"/>
              </a:spcBef>
              <a:spcAft>
                <a:spcPts val="0"/>
              </a:spcAft>
              <a:buClr>
                <a:schemeClr val="dk1"/>
              </a:buClr>
              <a:buSzPts val="7000"/>
              <a:buFont typeface="Inter Tight"/>
              <a:buNone/>
            </a:pPr>
            <a:endParaRPr sz="2400"/>
          </a:p>
          <a:p>
            <a:pPr marL="457200" lvl="0" indent="-330200" algn="l" rtl="0">
              <a:lnSpc>
                <a:spcPct val="100000"/>
              </a:lnSpc>
              <a:spcBef>
                <a:spcPts val="0"/>
              </a:spcBef>
              <a:spcAft>
                <a:spcPts val="0"/>
              </a:spcAft>
              <a:buSzPts val="1600"/>
              <a:buChar char="●"/>
            </a:pPr>
            <a:r>
              <a:rPr lang="fi-FI" sz="1600"/>
              <a:t>S</a:t>
            </a:r>
            <a:r>
              <a:rPr lang="fi-FI" sz="1400"/>
              <a:t>uunnittele keskustelusi ennakkoon käsikirjoituksen pohjalta. </a:t>
            </a:r>
            <a:endParaRPr sz="1400"/>
          </a:p>
          <a:p>
            <a:pPr marL="457200" lvl="0" indent="-317500" algn="l" rtl="0">
              <a:lnSpc>
                <a:spcPct val="100000"/>
              </a:lnSpc>
              <a:spcBef>
                <a:spcPts val="1000"/>
              </a:spcBef>
              <a:spcAft>
                <a:spcPts val="0"/>
              </a:spcAft>
              <a:buSzPts val="1400"/>
              <a:buChar char="●"/>
            </a:pPr>
            <a:r>
              <a:rPr lang="fi-FI" sz="1400"/>
              <a:t>Voit käyttää käsikirjoituksen tukena myös ohjauskortteja: </a:t>
            </a:r>
            <a:r>
              <a:rPr lang="fi-FI" sz="1400" u="sng">
                <a:solidFill>
                  <a:schemeClr val="hlink"/>
                </a:solidFill>
                <a:hlinkClick r:id="rId3"/>
              </a:rPr>
              <a:t>www.eratauko.fi/tyokalu/keskustelun-ohjauskortit/</a:t>
            </a:r>
            <a:r>
              <a:rPr lang="fi-FI" sz="1400"/>
              <a:t> </a:t>
            </a:r>
            <a:endParaRPr sz="1400"/>
          </a:p>
          <a:p>
            <a:pPr marL="457200" lvl="0" indent="-317500" algn="l" rtl="0">
              <a:lnSpc>
                <a:spcPct val="100000"/>
              </a:lnSpc>
              <a:spcBef>
                <a:spcPts val="1000"/>
              </a:spcBef>
              <a:spcAft>
                <a:spcPts val="0"/>
              </a:spcAft>
              <a:buSzPts val="1400"/>
              <a:buChar char="●"/>
            </a:pPr>
            <a:r>
              <a:rPr lang="fi-FI" sz="1400"/>
              <a:t>Käsikirjoitus on dialogin ohjaamisen tueksi, sitä ei tarvitse jakaa keskustelijoille. Se kannattaa esimerkiksi tulostaa itselle muokkauksen jälkeen. </a:t>
            </a:r>
            <a:endParaRPr sz="1400"/>
          </a:p>
          <a:p>
            <a:pPr marL="457200" lvl="0" indent="-317500" algn="l" rtl="0">
              <a:lnSpc>
                <a:spcPct val="100000"/>
              </a:lnSpc>
              <a:spcBef>
                <a:spcPts val="1000"/>
              </a:spcBef>
              <a:spcAft>
                <a:spcPts val="0"/>
              </a:spcAft>
              <a:buSzPts val="1400"/>
              <a:buChar char="●"/>
            </a:pPr>
            <a:r>
              <a:rPr lang="fi-FI" sz="1400"/>
              <a:t>Käsikirjoituksen sanoitukset ovat esimerkkisanoituksia ja toivomme, että muokkaat ne keskustelunne aiheeseen ja suuhusi sopiviksi.</a:t>
            </a:r>
            <a:endParaRPr sz="1400"/>
          </a:p>
          <a:p>
            <a:pPr marL="457200" lvl="0" indent="-317500" algn="l" rtl="0">
              <a:lnSpc>
                <a:spcPct val="100000"/>
              </a:lnSpc>
              <a:spcBef>
                <a:spcPts val="1000"/>
              </a:spcBef>
              <a:spcAft>
                <a:spcPts val="0"/>
              </a:spcAft>
              <a:buSzPts val="1400"/>
              <a:buChar char="●"/>
            </a:pPr>
            <a:r>
              <a:rPr lang="fi-FI" sz="1400"/>
              <a:t>Kaikki ajat ovat suuntaa-antavia ja niiden on tarkoitus antaa käsitys ajasta mikä kuhunkin vaiheeseen kannattaa noin suurinpiirtein käyttää. Niitä ei tarvitse noudattaa täsmällisesti aloitusta ja lopetusta lukuun ottamatta. </a:t>
            </a:r>
            <a:endParaRPr sz="1400"/>
          </a:p>
          <a:p>
            <a:pPr marL="457200" lvl="0" indent="-317500" algn="l" rtl="0">
              <a:lnSpc>
                <a:spcPct val="100000"/>
              </a:lnSpc>
              <a:spcBef>
                <a:spcPts val="1000"/>
              </a:spcBef>
              <a:spcAft>
                <a:spcPts val="0"/>
              </a:spcAft>
              <a:buSzPts val="1400"/>
              <a:buChar char="●"/>
            </a:pPr>
            <a:r>
              <a:rPr lang="fi-FI" sz="1400"/>
              <a:t>Voit hyödyntää omaa ryhmänohjauksen osaamistasi ja käyttää tarpeen mukaan hyväksi havaittuja keinoja keskustelun ja keskustelijoiden tukemiseksi.</a:t>
            </a:r>
            <a:endParaRPr sz="1400"/>
          </a:p>
          <a:p>
            <a:pPr marL="457200" lvl="0" indent="-317500" algn="l" rtl="0">
              <a:lnSpc>
                <a:spcPct val="100000"/>
              </a:lnSpc>
              <a:spcBef>
                <a:spcPts val="1000"/>
              </a:spcBef>
              <a:spcAft>
                <a:spcPts val="0"/>
              </a:spcAft>
              <a:buSzPts val="1400"/>
              <a:buChar char="●"/>
            </a:pPr>
            <a:r>
              <a:rPr lang="fi-FI" sz="1400"/>
              <a:t>Kerro jo keskustelun alussa, että miten puheenvuoroja jaetaan, miten kameran ja mikrofonin kanssa toimitaan, muut mahdolliset tekniset asiat sekä milloin pidetään taukoja</a:t>
            </a:r>
            <a:endParaRPr sz="1400"/>
          </a:p>
          <a:p>
            <a:pPr marL="457200" lvl="0" indent="-317500" algn="l" rtl="0">
              <a:lnSpc>
                <a:spcPct val="100000"/>
              </a:lnSpc>
              <a:spcBef>
                <a:spcPts val="1000"/>
              </a:spcBef>
              <a:spcAft>
                <a:spcPts val="0"/>
              </a:spcAft>
              <a:buSzPts val="1400"/>
              <a:buChar char="●"/>
            </a:pPr>
            <a:r>
              <a:rPr lang="fi-FI" sz="1400"/>
              <a:t>Tukea etäkeskustelun valmisteluun ja ohjaamiseen löydät osoitteesta: </a:t>
            </a:r>
            <a:endParaRPr sz="1400"/>
          </a:p>
          <a:p>
            <a:pPr marL="0" lvl="0" indent="0" algn="l" rtl="0">
              <a:lnSpc>
                <a:spcPct val="100000"/>
              </a:lnSpc>
              <a:spcBef>
                <a:spcPts val="1000"/>
              </a:spcBef>
              <a:spcAft>
                <a:spcPts val="1000"/>
              </a:spcAft>
              <a:buClr>
                <a:schemeClr val="dk1"/>
              </a:buClr>
              <a:buSzPts val="7000"/>
              <a:buFont typeface="Inter Tight"/>
              <a:buNone/>
            </a:pPr>
            <a:r>
              <a:rPr lang="fi-FI" sz="1400" u="sng">
                <a:solidFill>
                  <a:schemeClr val="hlink"/>
                </a:solidFill>
                <a:hlinkClick r:id="rId4"/>
              </a:rPr>
              <a:t>https://www.eratauko.fi/tyokalu/etatauko-valmistautuminen-etakeskusteluun/</a:t>
            </a:r>
            <a:r>
              <a:rPr lang="fi-FI" sz="1400"/>
              <a:t> sekä </a:t>
            </a:r>
            <a:r>
              <a:rPr lang="fi-FI" sz="1400" u="sng">
                <a:solidFill>
                  <a:schemeClr val="hlink"/>
                </a:solidFill>
                <a:hlinkClick r:id="rId5"/>
              </a:rPr>
              <a:t>https://www.eratauko.fi/tyokalu/etatauko-vinkit-ohjaajalle-etakeskustelun-aikana/</a:t>
            </a:r>
            <a:r>
              <a:rPr lang="fi-FI" sz="1400"/>
              <a:t> </a:t>
            </a:r>
            <a:endParaRPr sz="1400"/>
          </a:p>
        </p:txBody>
      </p:sp>
      <p:pic>
        <p:nvPicPr>
          <p:cNvPr id="282" name="Google Shape;282;p16"/>
          <p:cNvPicPr preferRelativeResize="0"/>
          <p:nvPr/>
        </p:nvPicPr>
        <p:blipFill rotWithShape="1">
          <a:blip r:embed="rId6">
            <a:alphaModFix/>
          </a:blip>
          <a:srcRect/>
          <a:stretch/>
        </p:blipFill>
        <p:spPr>
          <a:xfrm>
            <a:off x="151476" y="6218399"/>
            <a:ext cx="1879352" cy="43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a:t>LUKUOHJE: </a:t>
            </a:r>
            <a:endParaRPr sz="1500"/>
          </a:p>
          <a:p>
            <a:pPr marL="0" lvl="0" indent="0" algn="l" rtl="0">
              <a:lnSpc>
                <a:spcPct val="110000"/>
              </a:lnSpc>
              <a:spcBef>
                <a:spcPts val="0"/>
              </a:spcBef>
              <a:spcAft>
                <a:spcPts val="0"/>
              </a:spcAft>
              <a:buClr>
                <a:schemeClr val="dk1"/>
              </a:buClr>
              <a:buSzPts val="1600"/>
              <a:buNone/>
            </a:pPr>
            <a:r>
              <a:rPr lang="fi-FI" sz="1500"/>
              <a:t>Oikealla sanoitus- ja ohjausvinkkejä ohjaajalle:</a:t>
            </a:r>
            <a:endParaRPr sz="1500"/>
          </a:p>
          <a:p>
            <a:pPr marL="0" lvl="0" indent="0" algn="l" rtl="0">
              <a:lnSpc>
                <a:spcPct val="110000"/>
              </a:lnSpc>
              <a:spcBef>
                <a:spcPts val="0"/>
              </a:spcBef>
              <a:spcAft>
                <a:spcPts val="0"/>
              </a:spcAft>
              <a:buClr>
                <a:schemeClr val="dk1"/>
              </a:buClr>
              <a:buSzPts val="1600"/>
              <a:buNone/>
            </a:pPr>
            <a:r>
              <a:rPr lang="fi-FI" sz="1500"/>
              <a:t>Perusfontti - sano esimerkiksi näin</a:t>
            </a:r>
            <a:endParaRPr sz="1500"/>
          </a:p>
          <a:p>
            <a:pPr marL="0" lvl="0" indent="0" algn="l" rtl="0">
              <a:lnSpc>
                <a:spcPct val="110000"/>
              </a:lnSpc>
              <a:spcBef>
                <a:spcPts val="0"/>
              </a:spcBef>
              <a:spcAft>
                <a:spcPts val="0"/>
              </a:spcAft>
              <a:buClr>
                <a:schemeClr val="dk1"/>
              </a:buClr>
              <a:buSzPts val="1600"/>
              <a:buNone/>
            </a:pPr>
            <a:r>
              <a:rPr lang="fi-FI" sz="1500" i="1"/>
              <a:t>Kursivoitu fontti - ohjaajalle apua keskusteluun</a:t>
            </a:r>
            <a:endParaRPr sz="1500" i="1"/>
          </a:p>
          <a:p>
            <a:pPr marL="0" lvl="0" indent="0" algn="l" rtl="0">
              <a:lnSpc>
                <a:spcPct val="110000"/>
              </a:lnSpc>
              <a:spcBef>
                <a:spcPts val="0"/>
              </a:spcBef>
              <a:spcAft>
                <a:spcPts val="0"/>
              </a:spcAft>
              <a:buClr>
                <a:schemeClr val="dk1"/>
              </a:buClr>
              <a:buSzPts val="1600"/>
              <a:buNone/>
            </a:pPr>
            <a:r>
              <a:rPr lang="fi-FI" sz="1500" b="1"/>
              <a:t>Lihavoitu: Muuta tarpeen mukaan.</a:t>
            </a:r>
            <a:endParaRPr sz="1500" b="1"/>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r>
              <a:rPr lang="fi-FI" sz="1400"/>
              <a:t>Min	Osio							Klo</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b="1"/>
              <a:t>15 	Aloitus, pelisäännöt, esittelykierros, alustus</a:t>
            </a:r>
            <a:endParaRPr sz="1400" b="1"/>
          </a:p>
          <a:p>
            <a:pPr marL="0" lvl="0" indent="0" algn="l" rtl="0">
              <a:lnSpc>
                <a:spcPct val="110000"/>
              </a:lnSpc>
              <a:spcBef>
                <a:spcPts val="0"/>
              </a:spcBef>
              <a:spcAft>
                <a:spcPts val="0"/>
              </a:spcAft>
              <a:buClr>
                <a:schemeClr val="dk1"/>
              </a:buClr>
              <a:buSzPts val="1600"/>
              <a:buNone/>
            </a:pPr>
            <a:r>
              <a:rPr lang="fi-FI" sz="1400"/>
              <a:t>85 	Yhteinen keskustelu (sis. tauko)</a:t>
            </a:r>
            <a:endParaRPr sz="1400"/>
          </a:p>
          <a:p>
            <a:pPr marL="0" lvl="0" indent="0" algn="l" rtl="0">
              <a:lnSpc>
                <a:spcPct val="110000"/>
              </a:lnSpc>
              <a:spcBef>
                <a:spcPts val="0"/>
              </a:spcBef>
              <a:spcAft>
                <a:spcPts val="0"/>
              </a:spcAft>
              <a:buClr>
                <a:schemeClr val="dk1"/>
              </a:buClr>
              <a:buSzPts val="1600"/>
              <a:buNone/>
            </a:pPr>
            <a:r>
              <a:rPr lang="fi-FI" sz="1400"/>
              <a:t>5 	Oivallusten kirjoittaminen</a:t>
            </a:r>
            <a:endParaRPr sz="1400"/>
          </a:p>
          <a:p>
            <a:pPr marL="0" lvl="0" indent="0" algn="l" rtl="0">
              <a:lnSpc>
                <a:spcPct val="110000"/>
              </a:lnSpc>
              <a:spcBef>
                <a:spcPts val="0"/>
              </a:spcBef>
              <a:spcAft>
                <a:spcPts val="0"/>
              </a:spcAft>
              <a:buClr>
                <a:schemeClr val="dk1"/>
              </a:buClr>
              <a:buSzPts val="1600"/>
              <a:buNone/>
            </a:pPr>
            <a:r>
              <a:rPr lang="fi-FI" sz="1400"/>
              <a:t>10	Oivallusten kertominen</a:t>
            </a:r>
            <a:endParaRPr sz="1400"/>
          </a:p>
          <a:p>
            <a:pPr marL="0" lvl="0" indent="0" algn="l" rtl="0">
              <a:lnSpc>
                <a:spcPct val="110000"/>
              </a:lnSpc>
              <a:spcBef>
                <a:spcPts val="0"/>
              </a:spcBef>
              <a:spcAft>
                <a:spcPts val="0"/>
              </a:spcAft>
              <a:buClr>
                <a:schemeClr val="dk1"/>
              </a:buClr>
              <a:buSzPts val="1600"/>
              <a:buNone/>
            </a:pPr>
            <a:r>
              <a:rPr lang="fi-FI" sz="1400"/>
              <a:t>5	Kiitos, lopetus</a:t>
            </a:r>
            <a:endParaRPr sz="14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400"/>
              <a:t>Yhteensä 120 min</a:t>
            </a:r>
            <a:endParaRPr sz="1400"/>
          </a:p>
          <a:p>
            <a:pPr marL="0" lvl="0" indent="0" algn="l" rtl="0">
              <a:lnSpc>
                <a:spcPct val="110000"/>
              </a:lnSpc>
              <a:spcBef>
                <a:spcPts val="0"/>
              </a:spcBef>
              <a:spcAft>
                <a:spcPts val="0"/>
              </a:spcAft>
              <a:buClr>
                <a:schemeClr val="dk1"/>
              </a:buClr>
              <a:buSzPts val="1600"/>
              <a:buNone/>
            </a:pPr>
            <a:endParaRPr/>
          </a:p>
        </p:txBody>
      </p:sp>
      <p:sp>
        <p:nvSpPr>
          <p:cNvPr id="288" name="Google Shape;288;p17"/>
          <p:cNvSpPr txBox="1">
            <a:spLocks noGrp="1"/>
          </p:cNvSpPr>
          <p:nvPr>
            <p:ph type="body" idx="2"/>
          </p:nvPr>
        </p:nvSpPr>
        <p:spPr>
          <a:xfrm>
            <a:off x="6526350" y="912025"/>
            <a:ext cx="5006700" cy="4946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200"/>
              <a:t>Tervetuloa mukaan tämän ryhmän Erätauko-keskusteluun. Aiheemme on tänään </a:t>
            </a:r>
            <a:r>
              <a:rPr lang="fi-FI" sz="1200" b="1"/>
              <a:t>“Mitä epävarmuudessa eläminen merkitsee meille?”</a:t>
            </a:r>
            <a:r>
              <a:rPr lang="fi-FI" sz="1200">
                <a:solidFill>
                  <a:srgbClr val="FF0000"/>
                </a:solidFill>
              </a:rPr>
              <a:t> </a:t>
            </a:r>
            <a:endParaRPr sz="1200" b="1"/>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r>
              <a:rPr lang="fi-FI" sz="1200"/>
              <a:t>Olen xxx ja  toimin tänään keskustelun ohjaajana. </a:t>
            </a:r>
            <a:r>
              <a:rPr lang="fi-FI" sz="1200" i="1"/>
              <a:t>Kerro, miten puheenvuoroja jaetaan.</a:t>
            </a:r>
            <a:endParaRPr sz="1200" i="1"/>
          </a:p>
          <a:p>
            <a:pPr marL="0" lvl="0" indent="0" algn="l" rtl="0">
              <a:lnSpc>
                <a:spcPct val="110000"/>
              </a:lnSpc>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Pyritään tänään puhumaan omasta kokemuksesta sekä omista ajatuksista ja kuuntelemaan rauhassa muiden kokemuksia aiheesta.</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Dialogin aikana ja sen jälkeen voi olla erilaisia näkemyksiä aiheesta, emme pyri yksimielisyyteen. Keskustelun lopuksi pohditaan, mitä olemme oppineet tai oivaltaneet yhteisen keskustelun aikana.</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Keskustelussa ei tarvitse tehdä päätöksiä tai etsiä ratkaisuja, mutta sellaisia voi nousta esiin. Voimme jutella rauhassa ja keskustelu käydään luottamuksellisesti. Keskustelu kirjataan siten, ettei siinä käy ilmi keitä keskustelussa on ollut mukana. Kirjaukset kootaan koosteeksi, joka julkaistaan myöhemmin. Koosteesta ei voi tunnistaa yksittäisiä keskustelijoita.</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Käydään alkuun lyhyt esittelykierros. Voit esitellä itsesi pelkällä etunimellä ja kertomalla miltä tuntuu osallistua tähän dialogiin? </a:t>
            </a:r>
            <a:endParaRPr sz="1200"/>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r" rtl="0">
              <a:lnSpc>
                <a:spcPct val="110000"/>
              </a:lnSpc>
              <a:spcBef>
                <a:spcPts val="0"/>
              </a:spcBef>
              <a:spcAft>
                <a:spcPts val="0"/>
              </a:spcAft>
              <a:buClr>
                <a:schemeClr val="dk1"/>
              </a:buClr>
              <a:buSzPts val="1600"/>
              <a:buNone/>
            </a:pPr>
            <a:r>
              <a:rPr lang="fi-FI" sz="1400" b="1"/>
              <a:t>5 min</a:t>
            </a:r>
            <a:endParaRPr sz="1400" b="1"/>
          </a:p>
          <a:p>
            <a:pPr marL="0" lvl="0" indent="0" algn="l" rtl="0">
              <a:lnSpc>
                <a:spcPct val="110000"/>
              </a:lnSpc>
              <a:spcBef>
                <a:spcPts val="0"/>
              </a:spcBef>
              <a:spcAft>
                <a:spcPts val="0"/>
              </a:spcAft>
              <a:buClr>
                <a:schemeClr val="dk1"/>
              </a:buClr>
              <a:buSzPts val="1600"/>
              <a:buNone/>
            </a:pPr>
            <a:endParaRPr/>
          </a:p>
        </p:txBody>
      </p:sp>
      <p:sp>
        <p:nvSpPr>
          <p:cNvPr id="289" name="Google Shape;289;p17"/>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a:latin typeface="Inter"/>
                <a:ea typeface="Inter"/>
                <a:cs typeface="Inter"/>
                <a:sym typeface="Inter"/>
              </a:rPr>
              <a:t>Epävarmuudessa eläminen</a:t>
            </a:r>
            <a:endParaRPr sz="5700" b="1"/>
          </a:p>
        </p:txBody>
      </p:sp>
      <p:sp>
        <p:nvSpPr>
          <p:cNvPr id="290" name="Google Shape;290;p17"/>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Aloitus</a:t>
            </a:r>
            <a:endParaRPr sz="1800" b="1"/>
          </a:p>
        </p:txBody>
      </p:sp>
      <p:pic>
        <p:nvPicPr>
          <p:cNvPr id="291" name="Google Shape;291;p17"/>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8"/>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r>
              <a:rPr lang="fi-FI"/>
              <a:t>1. Kuuntele toisia, älä keskeytä tai käynnistä sivukeskusteluja.</a:t>
            </a: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r>
              <a:rPr lang="fi-FI"/>
              <a:t>2. Liity toisten puheeseen ja käytä arkikieltä.</a:t>
            </a: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r>
              <a:rPr lang="fi-FI"/>
              <a:t>3. Kerro omasta kokemuksesta.</a:t>
            </a: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r>
              <a:rPr lang="fi-FI"/>
              <a:t>4. Puhuttele muita suoraan ja kysy heidän näkemyksiään.</a:t>
            </a: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r>
              <a:rPr lang="fi-FI"/>
              <a:t>5. Ole läsnä ja kunnioita toisia sekä luottamuksen ilmapiiriä.</a:t>
            </a: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r>
              <a:rPr lang="fi-FI"/>
              <a:t>6. Etsi ja kokoa. Työstä rohkeasti esiin tulevia ristiriitoja ja etsi piiloon jääneitä asioita.</a:t>
            </a:r>
            <a:endParaRPr/>
          </a:p>
        </p:txBody>
      </p:sp>
      <p:sp>
        <p:nvSpPr>
          <p:cNvPr id="297" name="Google Shape;297;p18"/>
          <p:cNvSpPr txBox="1">
            <a:spLocks noGrp="1"/>
          </p:cNvSpPr>
          <p:nvPr>
            <p:ph type="body" idx="2"/>
          </p:nvPr>
        </p:nvSpPr>
        <p:spPr>
          <a:xfrm>
            <a:off x="6632950" y="426400"/>
            <a:ext cx="5081400" cy="543180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100"/>
              <a:t>Keskustelussa käytetään Rakentavan keskustelun pelisääntöjä, käydään ne vielä lyhyesti läpi…</a:t>
            </a:r>
            <a:endParaRPr sz="1100"/>
          </a:p>
          <a:p>
            <a:pPr marL="0" lvl="0" indent="0" algn="l" rtl="0">
              <a:spcBef>
                <a:spcPts val="1000"/>
              </a:spcBef>
              <a:spcAft>
                <a:spcPts val="0"/>
              </a:spcAft>
              <a:buNone/>
            </a:pPr>
            <a:r>
              <a:rPr lang="fi-FI" sz="1100" i="1"/>
              <a:t>Ohjaaja kertaa läpi kuusi pelisääntöä, jotka löytyvät vasemmalta.</a:t>
            </a:r>
            <a:r>
              <a:rPr lang="fi-FI" sz="1100"/>
              <a:t> </a:t>
            </a:r>
            <a:endParaRPr sz="1100"/>
          </a:p>
          <a:p>
            <a:pPr marL="0" lvl="0" indent="0" algn="l" rtl="0">
              <a:spcBef>
                <a:spcPts val="1000"/>
              </a:spcBef>
              <a:spcAft>
                <a:spcPts val="0"/>
              </a:spcAft>
              <a:buNone/>
            </a:pPr>
            <a:r>
              <a:rPr lang="fi-FI" sz="1100"/>
              <a:t>1. Jokaisella täytyy olla mahdollisuus rauhassa kertoa omista näkemyksistään. On tärkeää, että emme keskeytä toisiamme emmekä aloita sivukeskusteluja.</a:t>
            </a:r>
            <a:endParaRPr sz="1100"/>
          </a:p>
          <a:p>
            <a:pPr marL="0" lvl="0" indent="0" algn="l" rtl="0">
              <a:spcBef>
                <a:spcPts val="1000"/>
              </a:spcBef>
              <a:spcAft>
                <a:spcPts val="0"/>
              </a:spcAft>
              <a:buNone/>
            </a:pPr>
            <a:r>
              <a:rPr lang="fi-FI" sz="1100"/>
              <a:t>2. Käytä arkikieltä - vältetään erikoistermejä. </a:t>
            </a:r>
            <a:endParaRPr sz="1100"/>
          </a:p>
          <a:p>
            <a:pPr marL="0" lvl="0" indent="0" algn="l" rtl="0">
              <a:spcBef>
                <a:spcPts val="1000"/>
              </a:spcBef>
              <a:spcAft>
                <a:spcPts val="0"/>
              </a:spcAft>
              <a:buNone/>
            </a:pPr>
            <a:r>
              <a:rPr lang="fi-FI" sz="1100"/>
              <a:t>3. Jaamme omia kokemuksiamme ja ajatuksiamme tästä aiheesta. Voit jatkaa toisen kokemuksesta ja kertoa, miten oma kokemuksesi on samanlainen tai erilainen. </a:t>
            </a:r>
            <a:endParaRPr sz="1100"/>
          </a:p>
          <a:p>
            <a:pPr marL="0" lvl="0" indent="0" algn="l" rtl="0">
              <a:spcBef>
                <a:spcPts val="1000"/>
              </a:spcBef>
              <a:spcAft>
                <a:spcPts val="0"/>
              </a:spcAft>
              <a:buNone/>
            </a:pPr>
            <a:r>
              <a:rPr lang="fi-FI" sz="1100"/>
              <a:t>4. Voit puhutella muita suoraan ja kysyä kysymyksiä  heiltä jos haluat </a:t>
            </a:r>
            <a:endParaRPr sz="1100"/>
          </a:p>
          <a:p>
            <a:pPr marL="0" lvl="0" indent="0" algn="l" rtl="0">
              <a:spcBef>
                <a:spcPts val="1000"/>
              </a:spcBef>
              <a:spcAft>
                <a:spcPts val="0"/>
              </a:spcAft>
              <a:buNone/>
            </a:pPr>
            <a:r>
              <a:rPr lang="fi-FI" sz="1100"/>
              <a:t>5. Ei katsota keskustelun aikana somea tai muuta, vaan keskitytään tähän hetkeen. Keskustelemme tänään myös luottamuksellisesti. Voit mielellään kertoa, että olet ollut mukana tässä keskustelussa, mutta siteeraa toisia vain heidän luvallaan. Kunnioitetaan heitä ja heidän ihmisarvoaan jotka ovat keskustelussa mukana kuten myös heitä ja heidän ihmisarvoaan jotka eivät ole tänään tässä keskustelussa mukana.</a:t>
            </a:r>
            <a:endParaRPr sz="1100"/>
          </a:p>
          <a:p>
            <a:pPr marL="0" lvl="0" indent="0" algn="l" rtl="0">
              <a:spcBef>
                <a:spcPts val="1000"/>
              </a:spcBef>
              <a:spcAft>
                <a:spcPts val="0"/>
              </a:spcAft>
              <a:buNone/>
            </a:pPr>
            <a:r>
              <a:rPr lang="fi-FI" sz="1100"/>
              <a:t>6. Älä jätä sanomatta jotain, mikä mahdollisesti poikkeaa jo aikaisemmin käydystä keskustelusta. Tämä rikastuttaa keskustelua ja auttaa meitä ymmärtämään päivän teemaa paremmin. </a:t>
            </a:r>
            <a:endParaRPr sz="1100"/>
          </a:p>
          <a:p>
            <a:pPr marL="0" lvl="0" indent="0" algn="l" rtl="0">
              <a:spcBef>
                <a:spcPts val="1000"/>
              </a:spcBef>
              <a:spcAft>
                <a:spcPts val="0"/>
              </a:spcAft>
              <a:buNone/>
            </a:pPr>
            <a:r>
              <a:rPr lang="fi-FI" sz="1100"/>
              <a:t>Sitoudummeko yhdessä näihin pelisääntöihin? </a:t>
            </a:r>
            <a:endParaRPr sz="1100"/>
          </a:p>
          <a:p>
            <a:pPr marL="0" lvl="0" indent="0" algn="l" rtl="0">
              <a:spcBef>
                <a:spcPts val="1000"/>
              </a:spcBef>
              <a:spcAft>
                <a:spcPts val="0"/>
              </a:spcAft>
              <a:buNone/>
            </a:pPr>
            <a:r>
              <a:rPr lang="fi-FI" sz="1100"/>
              <a:t>Hyvä, jatketaan!</a:t>
            </a:r>
            <a:endParaRPr sz="1100"/>
          </a:p>
          <a:p>
            <a:pPr marL="0" lvl="0" indent="0" algn="r" rtl="0">
              <a:spcBef>
                <a:spcPts val="1000"/>
              </a:spcBef>
              <a:spcAft>
                <a:spcPts val="0"/>
              </a:spcAft>
              <a:buNone/>
            </a:pPr>
            <a:r>
              <a:rPr lang="fi-FI" sz="1300" b="1"/>
              <a:t>5 min</a:t>
            </a:r>
            <a:endParaRPr sz="1300" b="1"/>
          </a:p>
        </p:txBody>
      </p:sp>
      <p:sp>
        <p:nvSpPr>
          <p:cNvPr id="298" name="Google Shape;298;p18"/>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a:t>Rakentavan keskustelun pelisäännöt</a:t>
            </a:r>
            <a:endParaRPr sz="2000" b="1"/>
          </a:p>
        </p:txBody>
      </p:sp>
      <p:sp>
        <p:nvSpPr>
          <p:cNvPr id="299" name="Google Shape;299;p18"/>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pic>
        <p:nvPicPr>
          <p:cNvPr id="300" name="Google Shape;300;p18"/>
          <p:cNvPicPr preferRelativeResize="0"/>
          <p:nvPr/>
        </p:nvPicPr>
        <p:blipFill rotWithShape="1">
          <a:blip r:embed="rId3">
            <a:alphaModFix/>
          </a:blip>
          <a:srcRect/>
          <a:stretch/>
        </p:blipFill>
        <p:spPr>
          <a:xfrm>
            <a:off x="151475" y="6282600"/>
            <a:ext cx="1754974" cy="4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9"/>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a:t>Min	Osio							Klo</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b="1"/>
              <a:t>15 	Aloitus, pelisäännöt, esittelykierros, alustus</a:t>
            </a:r>
            <a:endParaRPr sz="1400" b="1"/>
          </a:p>
          <a:p>
            <a:pPr marL="0" lvl="0" indent="0" algn="l" rtl="0">
              <a:lnSpc>
                <a:spcPct val="110000"/>
              </a:lnSpc>
              <a:spcBef>
                <a:spcPts val="0"/>
              </a:spcBef>
              <a:spcAft>
                <a:spcPts val="0"/>
              </a:spcAft>
              <a:buClr>
                <a:schemeClr val="dk1"/>
              </a:buClr>
              <a:buSzPts val="1600"/>
              <a:buNone/>
            </a:pPr>
            <a:r>
              <a:rPr lang="fi-FI" sz="1400"/>
              <a:t>85 	Yhteinen keskustelu (sis. tauko)</a:t>
            </a:r>
            <a:endParaRPr sz="1400"/>
          </a:p>
          <a:p>
            <a:pPr marL="0" lvl="0" indent="0" algn="l" rtl="0">
              <a:lnSpc>
                <a:spcPct val="110000"/>
              </a:lnSpc>
              <a:spcBef>
                <a:spcPts val="0"/>
              </a:spcBef>
              <a:spcAft>
                <a:spcPts val="0"/>
              </a:spcAft>
              <a:buClr>
                <a:schemeClr val="dk1"/>
              </a:buClr>
              <a:buSzPts val="1600"/>
              <a:buNone/>
            </a:pPr>
            <a:r>
              <a:rPr lang="fi-FI" sz="1400"/>
              <a:t>5 	Oivallusten kirjoittaminen</a:t>
            </a:r>
            <a:endParaRPr sz="1400"/>
          </a:p>
          <a:p>
            <a:pPr marL="0" lvl="0" indent="0" algn="l" rtl="0">
              <a:lnSpc>
                <a:spcPct val="110000"/>
              </a:lnSpc>
              <a:spcBef>
                <a:spcPts val="0"/>
              </a:spcBef>
              <a:spcAft>
                <a:spcPts val="0"/>
              </a:spcAft>
              <a:buClr>
                <a:schemeClr val="dk1"/>
              </a:buClr>
              <a:buSzPts val="1600"/>
              <a:buNone/>
            </a:pPr>
            <a:r>
              <a:rPr lang="fi-FI" sz="1400"/>
              <a:t>10	Oivallusten kertominen</a:t>
            </a:r>
            <a:endParaRPr sz="1400"/>
          </a:p>
          <a:p>
            <a:pPr marL="0" lvl="0" indent="0" algn="l" rtl="0">
              <a:lnSpc>
                <a:spcPct val="110000"/>
              </a:lnSpc>
              <a:spcBef>
                <a:spcPts val="0"/>
              </a:spcBef>
              <a:spcAft>
                <a:spcPts val="0"/>
              </a:spcAft>
              <a:buClr>
                <a:schemeClr val="dk1"/>
              </a:buClr>
              <a:buSzPts val="1600"/>
              <a:buNone/>
            </a:pPr>
            <a:r>
              <a:rPr lang="fi-FI" sz="1400"/>
              <a:t>5	Kiitos, lopetus</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a:t>Yhteensä 120 min</a:t>
            </a:r>
            <a:endParaRPr sz="1400"/>
          </a:p>
          <a:p>
            <a:pPr marL="0" lvl="0" indent="0" algn="l" rtl="0">
              <a:lnSpc>
                <a:spcPct val="110000"/>
              </a:lnSpc>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Font typeface="Arial"/>
              <a:buNone/>
            </a:pPr>
            <a:r>
              <a:rPr lang="fi-FI" sz="1200" i="1"/>
              <a:t>Voit muokata kysymyksiä siten, että ne sopivat paremmin organisaatioosi tai osallistujaryhmälle.</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i="1"/>
              <a:t>Voit myös käyttää jotakin ajankohtaista artikkelia, uutista, tutkimusta, kappaletta tai muuta aiheeseen liittyvää materiaalia ja virittää keskustelun sen avulla: “Mitä ajatuksia nousi tästä tekstistä / kappaleesta?” Tämän jälkeen voi olla helpompaa jakaa omia kokemuksia.</a:t>
            </a:r>
            <a:endParaRPr sz="1200" i="1"/>
          </a:p>
          <a:p>
            <a:pPr marL="0" lvl="0" indent="0" algn="l" rtl="0">
              <a:spcBef>
                <a:spcPts val="0"/>
              </a:spcBef>
              <a:spcAft>
                <a:spcPts val="0"/>
              </a:spcAft>
              <a:buClr>
                <a:schemeClr val="dk1"/>
              </a:buClr>
              <a:buSzPts val="1600"/>
              <a:buFont typeface="Arial"/>
              <a:buNone/>
            </a:pPr>
            <a:endParaRPr sz="1200" i="1"/>
          </a:p>
          <a:p>
            <a:pPr marL="0" lvl="0" indent="0" algn="l" rtl="0">
              <a:spcBef>
                <a:spcPts val="0"/>
              </a:spcBef>
              <a:spcAft>
                <a:spcPts val="0"/>
              </a:spcAft>
              <a:buClr>
                <a:schemeClr val="dk1"/>
              </a:buClr>
              <a:buSzPts val="1600"/>
              <a:buFont typeface="Arial"/>
              <a:buNone/>
            </a:pPr>
            <a:r>
              <a:rPr lang="fi-FI" sz="1200" i="1"/>
              <a:t>Esimerkiksi: Stepa: </a:t>
            </a:r>
            <a:r>
              <a:rPr lang="fi-FI" sz="1200" i="1" u="sng">
                <a:solidFill>
                  <a:schemeClr val="hlink"/>
                </a:solidFill>
                <a:hlinkClick r:id="rId3"/>
              </a:rPr>
              <a:t>Kaunista ja hyvää</a:t>
            </a:r>
            <a:endParaRPr sz="1200" i="1"/>
          </a:p>
          <a:p>
            <a:pPr marL="0" lvl="0" indent="0" algn="just" rtl="0">
              <a:lnSpc>
                <a:spcPct val="100000"/>
              </a:lnSpc>
              <a:spcBef>
                <a:spcPts val="0"/>
              </a:spcBef>
              <a:spcAft>
                <a:spcPts val="0"/>
              </a:spcAft>
              <a:buNone/>
            </a:pPr>
            <a:endParaRPr sz="1200"/>
          </a:p>
          <a:p>
            <a:pPr marL="0" lvl="0" indent="0" algn="l" rtl="0">
              <a:lnSpc>
                <a:spcPct val="110000"/>
              </a:lnSpc>
              <a:spcBef>
                <a:spcPts val="1000"/>
              </a:spcBef>
              <a:spcAft>
                <a:spcPts val="0"/>
              </a:spcAft>
              <a:buClr>
                <a:schemeClr val="dk1"/>
              </a:buClr>
              <a:buSzPts val="1600"/>
              <a:buNone/>
            </a:pPr>
            <a:endParaRPr/>
          </a:p>
        </p:txBody>
      </p:sp>
      <p:sp>
        <p:nvSpPr>
          <p:cNvPr id="306" name="Google Shape;306;p19"/>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endParaRPr sz="1200" b="1"/>
          </a:p>
          <a:p>
            <a:pPr marL="0" lvl="0" indent="0" algn="l" rtl="0">
              <a:spcBef>
                <a:spcPts val="0"/>
              </a:spcBef>
              <a:spcAft>
                <a:spcPts val="0"/>
              </a:spcAft>
              <a:buClr>
                <a:schemeClr val="dk1"/>
              </a:buClr>
              <a:buSzPts val="1600"/>
              <a:buNone/>
            </a:pPr>
            <a:r>
              <a:rPr lang="fi-FI" sz="1200" b="1"/>
              <a:t>Dialogin teema tänään on, että mitä epävarmuudessa eläminen merkitsee meille. </a:t>
            </a:r>
            <a:endParaRPr sz="1200" b="1"/>
          </a:p>
          <a:p>
            <a:pPr marL="0" lvl="0" indent="0" algn="l" rtl="0">
              <a:spcBef>
                <a:spcPts val="0"/>
              </a:spcBef>
              <a:spcAft>
                <a:spcPts val="0"/>
              </a:spcAft>
              <a:buClr>
                <a:schemeClr val="dk1"/>
              </a:buClr>
              <a:buSzPts val="1600"/>
              <a:buNone/>
            </a:pPr>
            <a:endParaRPr sz="1200" b="1">
              <a:highlight>
                <a:srgbClr val="FFFFFF"/>
              </a:highlight>
            </a:endParaRPr>
          </a:p>
          <a:p>
            <a:pPr marL="0" lvl="0" indent="0" algn="l" rtl="0">
              <a:spcBef>
                <a:spcPts val="0"/>
              </a:spcBef>
              <a:spcAft>
                <a:spcPts val="0"/>
              </a:spcAft>
              <a:buClr>
                <a:schemeClr val="dk1"/>
              </a:buClr>
              <a:buSzPts val="1600"/>
              <a:buNone/>
            </a:pPr>
            <a:r>
              <a:rPr lang="fi-FI" sz="1200" b="1">
                <a:highlight>
                  <a:srgbClr val="FFFFFF"/>
                </a:highlight>
              </a:rPr>
              <a:t>Elämme parhaillaan aikaa, jossa kriisit seuraavat toisiaan. Korona, Venäjän hyökkäyssota, energiakriisi, inflaatio, ilmastonmuutos, luontokato, terveydenhuollon ongelmat, huoli nuorista ja vanhuksista. Kaiken tämän keskellä käymme töissä, elämme arkeamme, lapsia syntyy ja elämä jatkuu. Epävarmuudesta on tullut kuitenkin elämäämme leimaava tekijä, joka vaikuttaa meihin kaikkiin tavalla tai toisella.</a:t>
            </a:r>
            <a:endParaRPr sz="1200" b="1"/>
          </a:p>
          <a:p>
            <a:pPr marL="0" lvl="0" indent="0" algn="l" rtl="0">
              <a:spcBef>
                <a:spcPts val="0"/>
              </a:spcBef>
              <a:spcAft>
                <a:spcPts val="0"/>
              </a:spcAft>
              <a:buClr>
                <a:schemeClr val="dk1"/>
              </a:buClr>
              <a:buSzPts val="1600"/>
              <a:buNone/>
            </a:pPr>
            <a:endParaRPr sz="1200" b="1"/>
          </a:p>
          <a:p>
            <a:pPr marL="0" lvl="0" indent="0" algn="l" rtl="0">
              <a:spcBef>
                <a:spcPts val="0"/>
              </a:spcBef>
              <a:spcAft>
                <a:spcPts val="0"/>
              </a:spcAft>
              <a:buClr>
                <a:schemeClr val="dk1"/>
              </a:buClr>
              <a:buSzPts val="1600"/>
              <a:buNone/>
            </a:pPr>
            <a:r>
              <a:rPr lang="fi-FI" sz="1200" b="1"/>
              <a:t>Nyt kysyn teiltä, että mikä tai mitkä asiat, tilanteet tai ilmiöt tuottavat epävarmuutta elämääsi?</a:t>
            </a:r>
            <a:r>
              <a:rPr lang="fi-FI" sz="1200"/>
              <a:t> </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Pohdi hetki rauhassa, voit kirjoittaa ajatuksia ja pohdintoja itsellesi ylös. Käytetään tähän muutama minuutti ja aloitetaan sitten tämän pohjalta yhteinen keskustelu. Voit jakaa sen, mitä haluat, kaikkea ei tarvitse kertoa, jos ei halua.</a:t>
            </a:r>
            <a:endParaRPr sz="1200" b="1"/>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endParaRPr sz="1200"/>
          </a:p>
          <a:p>
            <a:pPr marL="0" lvl="0" indent="0" algn="ctr" rtl="0">
              <a:lnSpc>
                <a:spcPct val="110000"/>
              </a:lnSpc>
              <a:spcBef>
                <a:spcPts val="0"/>
              </a:spcBef>
              <a:spcAft>
                <a:spcPts val="0"/>
              </a:spcAft>
              <a:buClr>
                <a:schemeClr val="dk1"/>
              </a:buClr>
              <a:buSzPts val="1600"/>
              <a:buNone/>
            </a:pPr>
            <a:endParaRPr sz="1200">
              <a:solidFill>
                <a:srgbClr val="FF0000"/>
              </a:solidFill>
            </a:endParaRPr>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r" rtl="0">
              <a:lnSpc>
                <a:spcPct val="110000"/>
              </a:lnSpc>
              <a:spcBef>
                <a:spcPts val="0"/>
              </a:spcBef>
              <a:spcAft>
                <a:spcPts val="0"/>
              </a:spcAft>
              <a:buClr>
                <a:schemeClr val="dk1"/>
              </a:buClr>
              <a:buSzPts val="1600"/>
              <a:buNone/>
            </a:pPr>
            <a:r>
              <a:rPr lang="fi-FI" sz="1400" b="1"/>
              <a:t>5 min</a:t>
            </a:r>
            <a:endParaRPr sz="1400" b="1"/>
          </a:p>
          <a:p>
            <a:pPr marL="0" lvl="0" indent="0" algn="l" rtl="0">
              <a:lnSpc>
                <a:spcPct val="110000"/>
              </a:lnSpc>
              <a:spcBef>
                <a:spcPts val="0"/>
              </a:spcBef>
              <a:spcAft>
                <a:spcPts val="0"/>
              </a:spcAft>
              <a:buClr>
                <a:schemeClr val="dk1"/>
              </a:buClr>
              <a:buSzPts val="1600"/>
              <a:buNone/>
            </a:pPr>
            <a:endParaRPr/>
          </a:p>
        </p:txBody>
      </p:sp>
      <p:sp>
        <p:nvSpPr>
          <p:cNvPr id="307" name="Google Shape;307;p19"/>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Epävarmuudessa eläminen</a:t>
            </a:r>
            <a:endParaRPr sz="5700" b="1"/>
          </a:p>
        </p:txBody>
      </p:sp>
      <p:sp>
        <p:nvSpPr>
          <p:cNvPr id="308" name="Google Shape;308;p19"/>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Keskustelun alustus</a:t>
            </a:r>
            <a:endParaRPr sz="1800" b="1"/>
          </a:p>
        </p:txBody>
      </p:sp>
      <p:pic>
        <p:nvPicPr>
          <p:cNvPr id="309" name="Google Shape;309;p19"/>
          <p:cNvPicPr preferRelativeResize="0"/>
          <p:nvPr/>
        </p:nvPicPr>
        <p:blipFill rotWithShape="1">
          <a:blip r:embed="rId4">
            <a:alphaModFix/>
          </a:blip>
          <a:srcRect/>
          <a:stretch/>
        </p:blipFill>
        <p:spPr>
          <a:xfrm>
            <a:off x="234376" y="6246924"/>
            <a:ext cx="1601574" cy="36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0"/>
          <p:cNvSpPr txBox="1">
            <a:spLocks noGrp="1"/>
          </p:cNvSpPr>
          <p:nvPr>
            <p:ph type="body" idx="1"/>
          </p:nvPr>
        </p:nvSpPr>
        <p:spPr>
          <a:xfrm>
            <a:off x="688950" y="1208124"/>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a:t>Min	Osio							Klo</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a:t>15 	Aloitus, pelisäännöt, esittelykierros, alustus</a:t>
            </a:r>
            <a:endParaRPr sz="1400"/>
          </a:p>
          <a:p>
            <a:pPr marL="0" lvl="0" indent="0" algn="l" rtl="0">
              <a:lnSpc>
                <a:spcPct val="110000"/>
              </a:lnSpc>
              <a:spcBef>
                <a:spcPts val="0"/>
              </a:spcBef>
              <a:spcAft>
                <a:spcPts val="0"/>
              </a:spcAft>
              <a:buClr>
                <a:schemeClr val="dk1"/>
              </a:buClr>
              <a:buSzPts val="1600"/>
              <a:buNone/>
            </a:pPr>
            <a:r>
              <a:rPr lang="fi-FI" sz="1400" b="1"/>
              <a:t>85 	Yhteinen keskustelu (sis. tauko)</a:t>
            </a:r>
            <a:endParaRPr sz="1400" b="1"/>
          </a:p>
          <a:p>
            <a:pPr marL="0" lvl="0" indent="0" algn="l" rtl="0">
              <a:lnSpc>
                <a:spcPct val="110000"/>
              </a:lnSpc>
              <a:spcBef>
                <a:spcPts val="0"/>
              </a:spcBef>
              <a:spcAft>
                <a:spcPts val="0"/>
              </a:spcAft>
              <a:buClr>
                <a:schemeClr val="dk1"/>
              </a:buClr>
              <a:buSzPts val="1600"/>
              <a:buNone/>
            </a:pPr>
            <a:r>
              <a:rPr lang="fi-FI" sz="1400"/>
              <a:t>5 	Oivallusten kirjoittaminen</a:t>
            </a:r>
            <a:endParaRPr sz="1400"/>
          </a:p>
          <a:p>
            <a:pPr marL="0" lvl="0" indent="0" algn="l" rtl="0">
              <a:lnSpc>
                <a:spcPct val="110000"/>
              </a:lnSpc>
              <a:spcBef>
                <a:spcPts val="0"/>
              </a:spcBef>
              <a:spcAft>
                <a:spcPts val="0"/>
              </a:spcAft>
              <a:buClr>
                <a:schemeClr val="dk1"/>
              </a:buClr>
              <a:buSzPts val="1600"/>
              <a:buNone/>
            </a:pPr>
            <a:r>
              <a:rPr lang="fi-FI" sz="1400"/>
              <a:t>10	Oivallusten kertominen</a:t>
            </a:r>
            <a:endParaRPr sz="1400"/>
          </a:p>
          <a:p>
            <a:pPr marL="0" lvl="0" indent="0" algn="l" rtl="0">
              <a:lnSpc>
                <a:spcPct val="110000"/>
              </a:lnSpc>
              <a:spcBef>
                <a:spcPts val="0"/>
              </a:spcBef>
              <a:spcAft>
                <a:spcPts val="0"/>
              </a:spcAft>
              <a:buClr>
                <a:schemeClr val="dk1"/>
              </a:buClr>
              <a:buSzPts val="1600"/>
              <a:buNone/>
            </a:pPr>
            <a:r>
              <a:rPr lang="fi-FI" sz="1400"/>
              <a:t>5	Kiitos, lopetus</a:t>
            </a:r>
            <a:endParaRPr sz="14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400"/>
              <a:t>Yhteensä 120 min</a:t>
            </a:r>
            <a:endParaRPr sz="1400"/>
          </a:p>
          <a:p>
            <a:pPr marL="0" lvl="0" indent="0" algn="l" rtl="0">
              <a:lnSpc>
                <a:spcPct val="110000"/>
              </a:lnSpc>
              <a:spcBef>
                <a:spcPts val="0"/>
              </a:spcBef>
              <a:spcAft>
                <a:spcPts val="0"/>
              </a:spcAft>
              <a:buClr>
                <a:schemeClr val="dk1"/>
              </a:buClr>
              <a:buSzPts val="1600"/>
              <a:buNone/>
            </a:pPr>
            <a:endParaRPr sz="1400"/>
          </a:p>
          <a:p>
            <a:pPr marL="457200" lvl="0" indent="-311150" algn="l" rtl="0">
              <a:lnSpc>
                <a:spcPct val="110000"/>
              </a:lnSpc>
              <a:spcBef>
                <a:spcPts val="0"/>
              </a:spcBef>
              <a:spcAft>
                <a:spcPts val="0"/>
              </a:spcAft>
              <a:buSzPts val="1300"/>
              <a:buChar char="➔"/>
            </a:pPr>
            <a:r>
              <a:rPr lang="fi-FI" sz="1300" i="1"/>
              <a:t>Kirjoita itsellesi osallistujien nimet ylös ja merkitse nimen kohdalle viiva aina, kun henkilö on käyttänyt puheenvuoron. Näin pidät yksinkertaista tilastoa siitä, ketkä kaikki käyttävät puheenvuoroja ja miten monta.</a:t>
            </a:r>
            <a:endParaRPr sz="1300" i="1"/>
          </a:p>
          <a:p>
            <a:pPr marL="457200" lvl="0" indent="-311150" algn="l" rtl="0">
              <a:lnSpc>
                <a:spcPct val="110000"/>
              </a:lnSpc>
              <a:spcBef>
                <a:spcPts val="1000"/>
              </a:spcBef>
              <a:spcAft>
                <a:spcPts val="0"/>
              </a:spcAft>
              <a:buSzPts val="1300"/>
              <a:buChar char="➔"/>
            </a:pPr>
            <a:r>
              <a:rPr lang="fi-FI" sz="1300" i="1"/>
              <a:t>Kerro osallistujille, että milloin keskustelua käydään ääneen ja milloin chatissa. Nämä kaksi kannattaa erottaa, jottei synny kaksi päällekkäistä keskustelua.</a:t>
            </a:r>
            <a:endParaRPr sz="1300" i="1"/>
          </a:p>
          <a:p>
            <a:pPr marL="0" lvl="0" indent="0" algn="l" rtl="0">
              <a:lnSpc>
                <a:spcPct val="110000"/>
              </a:lnSpc>
              <a:spcBef>
                <a:spcPts val="0"/>
              </a:spcBef>
              <a:spcAft>
                <a:spcPts val="0"/>
              </a:spcAft>
              <a:buClr>
                <a:schemeClr val="dk1"/>
              </a:buClr>
              <a:buSzPts val="1600"/>
              <a:buNone/>
            </a:pPr>
            <a:endParaRPr/>
          </a:p>
        </p:txBody>
      </p:sp>
      <p:sp>
        <p:nvSpPr>
          <p:cNvPr id="315" name="Google Shape;315;p20"/>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300"/>
              <a:t>Nyt olisi kiva kuulla lyhyesti, että mitä ajatuksia teille on herännyt.</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300"/>
              <a:t>Kuka haluaisi aloittaa ja kertoa siitä, mitä ajatuksia teema herätti sinussa? </a:t>
            </a:r>
            <a:endParaRPr sz="1300"/>
          </a:p>
          <a:p>
            <a:pPr marL="0" lvl="0" indent="0" algn="l" rtl="0">
              <a:lnSpc>
                <a:spcPct val="110000"/>
              </a:lnSpc>
              <a:spcBef>
                <a:spcPts val="0"/>
              </a:spcBef>
              <a:spcAft>
                <a:spcPts val="0"/>
              </a:spcAft>
              <a:buClr>
                <a:schemeClr val="dk1"/>
              </a:buClr>
              <a:buSzPts val="1600"/>
              <a:buNone/>
            </a:pPr>
            <a:r>
              <a:rPr lang="fi-FI" sz="1300"/>
              <a:t>..Entä mitä muita kokemuksia nousi esiin? Oliko samanlaisia vai erilaisia kokemuksia?</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200"/>
              <a:t>→ </a:t>
            </a:r>
            <a:r>
              <a:rPr lang="fi-FI" sz="1200" i="1"/>
              <a:t>Voit kysyä suoraan joltakulta, jos keskustelua on vaikeaa saada käyntiin</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Kysy tässä vaiheessa kaikilta jokin ajatus, vaikka he eivät itse pyytäisi puheenvuoroa.</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Ohjaa keskustelijoita puhumaan omasta kokemuksesta, mutta muistuta myös, että kaikkea ei tarvitse jakaa, jos ei halua</a:t>
            </a:r>
            <a:endParaRPr sz="1200" i="1"/>
          </a:p>
          <a:p>
            <a:pPr marL="0" lvl="0" indent="0" algn="l" rtl="0">
              <a:spcBef>
                <a:spcPts val="0"/>
              </a:spcBef>
              <a:spcAft>
                <a:spcPts val="0"/>
              </a:spcAft>
              <a:buClr>
                <a:schemeClr val="dk1"/>
              </a:buClr>
              <a:buSzPts val="1100"/>
              <a:buFont typeface="Arial"/>
              <a:buNone/>
            </a:pPr>
            <a:r>
              <a:rPr lang="fi-FI" sz="1200"/>
              <a:t>→ </a:t>
            </a:r>
            <a:r>
              <a:rPr lang="fi-FI" sz="1200" i="1"/>
              <a:t>Tarvittaessa voit pyytää keskustelijoita pitämään omat puheenvuorot tiiviinä, jotta kaikilla on mahdollisuus osallistua keskusteluun</a:t>
            </a:r>
            <a:r>
              <a:rPr lang="fi-FI" sz="1200"/>
              <a:t>.</a:t>
            </a:r>
            <a:endParaRPr sz="1200" i="1"/>
          </a:p>
          <a:p>
            <a:pPr marL="0" lvl="0" indent="0" algn="l" rtl="0">
              <a:lnSpc>
                <a:spcPct val="110000"/>
              </a:lnSpc>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Kiitos kaikille. Nostitte esiin esimerkiksi seuraavia asioita ja ajatuksia: </a:t>
            </a:r>
            <a:r>
              <a:rPr lang="fi-FI" sz="1300" i="1"/>
              <a:t>kokoa esiin nousseita teemoja</a:t>
            </a:r>
            <a:endParaRPr sz="1300"/>
          </a:p>
          <a:p>
            <a:pPr marL="0" lvl="0" indent="0" algn="l" rtl="0">
              <a:lnSpc>
                <a:spcPct val="110000"/>
              </a:lnSpc>
              <a:spcBef>
                <a:spcPts val="0"/>
              </a:spcBef>
              <a:spcAft>
                <a:spcPts val="0"/>
              </a:spcAft>
              <a:buClr>
                <a:schemeClr val="dk1"/>
              </a:buClr>
              <a:buSzPts val="1600"/>
              <a:buNone/>
            </a:pPr>
            <a:endParaRPr sz="1300"/>
          </a:p>
          <a:p>
            <a:pPr marL="0" lvl="0" indent="0" algn="r" rtl="0">
              <a:lnSpc>
                <a:spcPct val="110000"/>
              </a:lnSpc>
              <a:spcBef>
                <a:spcPts val="0"/>
              </a:spcBef>
              <a:spcAft>
                <a:spcPts val="0"/>
              </a:spcAft>
              <a:buClr>
                <a:schemeClr val="dk1"/>
              </a:buClr>
              <a:buSzPts val="1600"/>
              <a:buNone/>
            </a:pPr>
            <a:r>
              <a:rPr lang="fi-FI" sz="1300" b="1"/>
              <a:t>15 min</a:t>
            </a:r>
            <a:endParaRPr sz="1300" b="1"/>
          </a:p>
          <a:p>
            <a:pPr marL="0" lvl="0" indent="0" algn="r"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a:p>
        </p:txBody>
      </p:sp>
      <p:sp>
        <p:nvSpPr>
          <p:cNvPr id="316" name="Google Shape;316;p20"/>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Epävarmuudessa eläminen</a:t>
            </a:r>
            <a:endParaRPr sz="5700" b="1"/>
          </a:p>
        </p:txBody>
      </p:sp>
      <p:sp>
        <p:nvSpPr>
          <p:cNvPr id="317" name="Google Shape;317;p20"/>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Yhteinen keskustelu</a:t>
            </a:r>
            <a:endParaRPr sz="1800" b="1"/>
          </a:p>
        </p:txBody>
      </p:sp>
      <p:pic>
        <p:nvPicPr>
          <p:cNvPr id="318" name="Google Shape;318;p20"/>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1"/>
          <p:cNvSpPr txBox="1">
            <a:spLocks noGrp="1"/>
          </p:cNvSpPr>
          <p:nvPr>
            <p:ph type="body" idx="1"/>
          </p:nvPr>
        </p:nvSpPr>
        <p:spPr>
          <a:xfrm>
            <a:off x="672350" y="1054175"/>
            <a:ext cx="4706400" cy="4804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a:t>Min	Osio							Klo</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a:t>15 	Aloitus, pelisäännöt, esittelykierros, alustus</a:t>
            </a:r>
            <a:endParaRPr sz="1400"/>
          </a:p>
          <a:p>
            <a:pPr marL="0" lvl="0" indent="0" algn="l" rtl="0">
              <a:lnSpc>
                <a:spcPct val="110000"/>
              </a:lnSpc>
              <a:spcBef>
                <a:spcPts val="0"/>
              </a:spcBef>
              <a:spcAft>
                <a:spcPts val="0"/>
              </a:spcAft>
              <a:buClr>
                <a:schemeClr val="dk1"/>
              </a:buClr>
              <a:buSzPts val="1600"/>
              <a:buNone/>
            </a:pPr>
            <a:r>
              <a:rPr lang="fi-FI" sz="1400" b="1"/>
              <a:t>85 	Yhteinen keskustelu (sis. tauko)</a:t>
            </a:r>
            <a:endParaRPr sz="1400" b="1"/>
          </a:p>
          <a:p>
            <a:pPr marL="0" lvl="0" indent="0" algn="l" rtl="0">
              <a:lnSpc>
                <a:spcPct val="110000"/>
              </a:lnSpc>
              <a:spcBef>
                <a:spcPts val="0"/>
              </a:spcBef>
              <a:spcAft>
                <a:spcPts val="0"/>
              </a:spcAft>
              <a:buClr>
                <a:schemeClr val="dk1"/>
              </a:buClr>
              <a:buSzPts val="1600"/>
              <a:buNone/>
            </a:pPr>
            <a:r>
              <a:rPr lang="fi-FI" sz="1400"/>
              <a:t>5 	Oivallusten kirjoittaminen</a:t>
            </a:r>
            <a:endParaRPr sz="1400"/>
          </a:p>
          <a:p>
            <a:pPr marL="0" lvl="0" indent="0" algn="l" rtl="0">
              <a:lnSpc>
                <a:spcPct val="110000"/>
              </a:lnSpc>
              <a:spcBef>
                <a:spcPts val="0"/>
              </a:spcBef>
              <a:spcAft>
                <a:spcPts val="0"/>
              </a:spcAft>
              <a:buClr>
                <a:schemeClr val="dk1"/>
              </a:buClr>
              <a:buSzPts val="1600"/>
              <a:buNone/>
            </a:pPr>
            <a:r>
              <a:rPr lang="fi-FI" sz="1400"/>
              <a:t>10	Oivallusten kertominen</a:t>
            </a:r>
            <a:endParaRPr sz="1400"/>
          </a:p>
          <a:p>
            <a:pPr marL="0" lvl="0" indent="0" algn="l" rtl="0">
              <a:lnSpc>
                <a:spcPct val="110000"/>
              </a:lnSpc>
              <a:spcBef>
                <a:spcPts val="0"/>
              </a:spcBef>
              <a:spcAft>
                <a:spcPts val="0"/>
              </a:spcAft>
              <a:buClr>
                <a:schemeClr val="dk1"/>
              </a:buClr>
              <a:buSzPts val="1600"/>
              <a:buNone/>
            </a:pPr>
            <a:r>
              <a:rPr lang="fi-FI" sz="1400"/>
              <a:t>5	Kiitos, lopetus</a:t>
            </a:r>
            <a:endParaRPr sz="1400"/>
          </a:p>
          <a:p>
            <a:pPr marL="0" lvl="0" indent="0" algn="l" rtl="0">
              <a:lnSpc>
                <a:spcPct val="110000"/>
              </a:lnSpc>
              <a:spcBef>
                <a:spcPts val="0"/>
              </a:spcBef>
              <a:spcAft>
                <a:spcPts val="0"/>
              </a:spcAft>
              <a:buClr>
                <a:schemeClr val="dk1"/>
              </a:buClr>
              <a:buSzPts val="1600"/>
              <a:buNone/>
            </a:pPr>
            <a:endParaRPr sz="700"/>
          </a:p>
          <a:p>
            <a:pPr marL="0" lvl="0" indent="0" algn="l" rtl="0">
              <a:lnSpc>
                <a:spcPct val="110000"/>
              </a:lnSpc>
              <a:spcBef>
                <a:spcPts val="0"/>
              </a:spcBef>
              <a:spcAft>
                <a:spcPts val="0"/>
              </a:spcAft>
              <a:buClr>
                <a:schemeClr val="dk1"/>
              </a:buClr>
              <a:buSzPts val="1600"/>
              <a:buNone/>
            </a:pPr>
            <a:r>
              <a:rPr lang="fi-FI" sz="1400"/>
              <a:t>Yhteensä 120 min</a:t>
            </a:r>
            <a:endParaRPr sz="1400"/>
          </a:p>
          <a:p>
            <a:pPr marL="0" lvl="0" indent="0" algn="l" rtl="0">
              <a:lnSpc>
                <a:spcPct val="110000"/>
              </a:lnSpc>
              <a:spcBef>
                <a:spcPts val="0"/>
              </a:spcBef>
              <a:spcAft>
                <a:spcPts val="0"/>
              </a:spcAft>
              <a:buClr>
                <a:schemeClr val="dk1"/>
              </a:buClr>
              <a:buSzPts val="1600"/>
              <a:buNone/>
            </a:pPr>
            <a:endParaRPr sz="700"/>
          </a:p>
          <a:p>
            <a:pPr marL="0" lvl="0" indent="0" algn="l" rtl="0">
              <a:lnSpc>
                <a:spcPct val="110000"/>
              </a:lnSpc>
              <a:spcBef>
                <a:spcPts val="0"/>
              </a:spcBef>
              <a:spcAft>
                <a:spcPts val="0"/>
              </a:spcAft>
              <a:buClr>
                <a:schemeClr val="dk1"/>
              </a:buClr>
              <a:buSzPts val="1600"/>
              <a:buNone/>
            </a:pPr>
            <a:r>
              <a:rPr lang="fi-FI" sz="1400"/>
              <a:t>→ </a:t>
            </a:r>
            <a:r>
              <a:rPr lang="fi-FI" sz="1200" i="1"/>
              <a:t>Voit sanoittaa ääneen hankalia tilanteita. Esiin nousseita ongelmia ei tarvitse ratkaista tässä keskustelussa, mutta voi olla hyvä, että ne tulevat esille. Jos tulee tiukka tilanne, sen voi sanoa ääneen ja pitää vaikka pienen tauon ja jatkaa sen jälkeen eteenpäin.</a:t>
            </a:r>
            <a:endParaRPr sz="1200" i="1"/>
          </a:p>
          <a:p>
            <a:pPr marL="0" lvl="0" indent="0" algn="l" rtl="0">
              <a:lnSpc>
                <a:spcPct val="110000"/>
              </a:lnSpc>
              <a:spcBef>
                <a:spcPts val="0"/>
              </a:spcBef>
              <a:spcAft>
                <a:spcPts val="0"/>
              </a:spcAft>
              <a:buClr>
                <a:schemeClr val="dk1"/>
              </a:buClr>
              <a:buSzPts val="1600"/>
              <a:buNone/>
            </a:pPr>
            <a:r>
              <a:rPr lang="fi-FI" sz="1400"/>
              <a:t>→ </a:t>
            </a:r>
            <a:r>
              <a:rPr lang="fi-FI" sz="1200" i="1"/>
              <a:t>Muistuta tarpeen mukaan Rakentavan keskustelun pelisäännöistä, joihin on yhdessä sitouduttu. Kunnioitetaan myös heitä, jotka eivät ole läsnä.</a:t>
            </a:r>
            <a:endParaRPr sz="1200" i="1"/>
          </a:p>
          <a:p>
            <a:pPr marL="0" lvl="0" indent="0" algn="l" rtl="0">
              <a:lnSpc>
                <a:spcPct val="110000"/>
              </a:lnSpc>
              <a:spcBef>
                <a:spcPts val="0"/>
              </a:spcBef>
              <a:spcAft>
                <a:spcPts val="0"/>
              </a:spcAft>
              <a:buClr>
                <a:schemeClr val="dk1"/>
              </a:buClr>
              <a:buSzPts val="1600"/>
              <a:buNone/>
            </a:pPr>
            <a:r>
              <a:rPr lang="fi-FI" sz="1400"/>
              <a:t>→ </a:t>
            </a:r>
            <a:r>
              <a:rPr lang="fi-FI" sz="1200" i="1"/>
              <a:t>Ohjaa keskustelijoita liittymään edellisen puheenvuoroon ja puhumaan enemmän itsestä kuin muista.</a:t>
            </a:r>
            <a:endParaRPr sz="1200" i="1"/>
          </a:p>
          <a:p>
            <a:pPr marL="0" lvl="0" indent="0" algn="l" rtl="0">
              <a:lnSpc>
                <a:spcPct val="110000"/>
              </a:lnSpc>
              <a:spcBef>
                <a:spcPts val="0"/>
              </a:spcBef>
              <a:spcAft>
                <a:spcPts val="0"/>
              </a:spcAft>
              <a:buClr>
                <a:schemeClr val="dk1"/>
              </a:buClr>
              <a:buSzPts val="1600"/>
              <a:buNone/>
            </a:pPr>
            <a:r>
              <a:rPr lang="fi-FI" sz="1400"/>
              <a:t>→ </a:t>
            </a:r>
            <a:r>
              <a:rPr lang="fi-FI" sz="1200" i="1"/>
              <a:t>Kysy erityisesti heiltä, jotka eivät ole vielä puhuneet paljoa</a:t>
            </a:r>
            <a:endParaRPr sz="1200" i="1"/>
          </a:p>
          <a:p>
            <a:pPr marL="0" lvl="0" indent="0" algn="l" rtl="0">
              <a:lnSpc>
                <a:spcPct val="110000"/>
              </a:lnSpc>
              <a:spcBef>
                <a:spcPts val="0"/>
              </a:spcBef>
              <a:spcAft>
                <a:spcPts val="0"/>
              </a:spcAft>
              <a:buClr>
                <a:schemeClr val="dk1"/>
              </a:buClr>
              <a:buSzPts val="1600"/>
              <a:buNone/>
            </a:pPr>
            <a:r>
              <a:rPr lang="fi-FI" sz="1400"/>
              <a:t>→ </a:t>
            </a:r>
            <a:r>
              <a:rPr lang="fi-FI" sz="1200" i="1"/>
              <a:t>Voitte tarvittaessa ottaa kysymyksen jälkeen pariporinan, että osallistujilla on mahdollisuus jäsentää ajatuksiaan.</a:t>
            </a:r>
            <a:endParaRPr sz="1200" i="1"/>
          </a:p>
          <a:p>
            <a:pPr marL="0" lvl="0" indent="0" algn="l" rtl="0">
              <a:lnSpc>
                <a:spcPct val="110000"/>
              </a:lnSpc>
              <a:spcBef>
                <a:spcPts val="0"/>
              </a:spcBef>
              <a:spcAft>
                <a:spcPts val="0"/>
              </a:spcAft>
              <a:buClr>
                <a:schemeClr val="dk1"/>
              </a:buClr>
              <a:buSzPts val="1600"/>
              <a:buNone/>
            </a:pPr>
            <a:endParaRPr sz="1200"/>
          </a:p>
        </p:txBody>
      </p:sp>
      <p:sp>
        <p:nvSpPr>
          <p:cNvPr id="324" name="Google Shape;324;p21"/>
          <p:cNvSpPr txBox="1">
            <a:spLocks noGrp="1"/>
          </p:cNvSpPr>
          <p:nvPr>
            <p:ph type="body" idx="2"/>
          </p:nvPr>
        </p:nvSpPr>
        <p:spPr>
          <a:xfrm>
            <a:off x="6526350" y="935725"/>
            <a:ext cx="5006700" cy="504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200"/>
              <a:t>Kiitos äskeisestä jakamisesta. Jatketaan keskustelua näiden kokemusten ja pohdintojen avulla. Minulla on teille muutama kysymys, joiden avulla voimme jatkaa keskustelua eteenpäin. </a:t>
            </a:r>
            <a:endParaRPr sz="1200"/>
          </a:p>
          <a:p>
            <a:pPr marL="0" lvl="0" indent="0" algn="l" rtl="0">
              <a:lnSpc>
                <a:spcPct val="100000"/>
              </a:lnSpc>
              <a:spcBef>
                <a:spcPts val="0"/>
              </a:spcBef>
              <a:spcAft>
                <a:spcPts val="0"/>
              </a:spcAft>
              <a:buClr>
                <a:schemeClr val="dk1"/>
              </a:buClr>
              <a:buSzPts val="1600"/>
              <a:buNone/>
            </a:pPr>
            <a:endParaRPr sz="1100"/>
          </a:p>
          <a:p>
            <a:pPr marL="0" lvl="0" indent="0" algn="l" rtl="0">
              <a:lnSpc>
                <a:spcPct val="100000"/>
              </a:lnSpc>
              <a:spcBef>
                <a:spcPts val="0"/>
              </a:spcBef>
              <a:spcAft>
                <a:spcPts val="0"/>
              </a:spcAft>
              <a:buClr>
                <a:schemeClr val="dk1"/>
              </a:buClr>
              <a:buSzPts val="1600"/>
              <a:buNone/>
            </a:pPr>
            <a:r>
              <a:rPr lang="fi-FI" sz="1100" i="1"/>
              <a:t>Valitse näistä kysymyksistä keskusteluusi sopivimmat. Voit myös muokata kysymyksiä paremmin kohderyhmääsi tai organisaatioosi sopivaksi.</a:t>
            </a:r>
            <a:endParaRPr sz="1100" i="1"/>
          </a:p>
          <a:p>
            <a:pPr marL="0" lvl="0" indent="0" algn="l" rtl="0">
              <a:lnSpc>
                <a:spcPct val="100000"/>
              </a:lnSpc>
              <a:spcBef>
                <a:spcPts val="0"/>
              </a:spcBef>
              <a:spcAft>
                <a:spcPts val="0"/>
              </a:spcAft>
              <a:buClr>
                <a:schemeClr val="dk1"/>
              </a:buClr>
              <a:buSzPts val="1600"/>
              <a:buNone/>
            </a:pPr>
            <a:endParaRPr sz="1100" i="1"/>
          </a:p>
          <a:p>
            <a:pPr marL="0" lvl="0" indent="0" algn="l" rtl="0">
              <a:lnSpc>
                <a:spcPct val="100000"/>
              </a:lnSpc>
              <a:spcBef>
                <a:spcPts val="0"/>
              </a:spcBef>
              <a:spcAft>
                <a:spcPts val="0"/>
              </a:spcAft>
              <a:buClr>
                <a:schemeClr val="dk1"/>
              </a:buClr>
              <a:buSzPts val="1600"/>
              <a:buNone/>
            </a:pPr>
            <a:endParaRPr sz="1100"/>
          </a:p>
          <a:p>
            <a:pPr marL="457200" lvl="0" indent="-298450" algn="l" rtl="0">
              <a:lnSpc>
                <a:spcPct val="100000"/>
              </a:lnSpc>
              <a:spcBef>
                <a:spcPts val="0"/>
              </a:spcBef>
              <a:spcAft>
                <a:spcPts val="0"/>
              </a:spcAft>
              <a:buSzPts val="1100"/>
              <a:buChar char="-"/>
            </a:pPr>
            <a:r>
              <a:rPr lang="fi-FI" sz="1100"/>
              <a:t>Miltä tuntuu puhua yhdessä tästä aiheesta?</a:t>
            </a:r>
            <a:endParaRPr sz="1100"/>
          </a:p>
          <a:p>
            <a:pPr marL="457200" lvl="0" indent="-298450" algn="l" rtl="0">
              <a:lnSpc>
                <a:spcPct val="100000"/>
              </a:lnSpc>
              <a:spcBef>
                <a:spcPts val="1000"/>
              </a:spcBef>
              <a:spcAft>
                <a:spcPts val="0"/>
              </a:spcAft>
              <a:buSzPts val="1100"/>
              <a:buChar char="-"/>
            </a:pPr>
            <a:r>
              <a:rPr lang="fi-FI" sz="1100"/>
              <a:t>Mikä auttaa sietämään epävarmuutta? Mikä auttaa jaksamaan epävarmuuksien keskellä? </a:t>
            </a:r>
            <a:endParaRPr sz="1100"/>
          </a:p>
          <a:p>
            <a:pPr marL="457200" lvl="0" indent="-298450" algn="l" rtl="0">
              <a:lnSpc>
                <a:spcPct val="100000"/>
              </a:lnSpc>
              <a:spcBef>
                <a:spcPts val="1000"/>
              </a:spcBef>
              <a:spcAft>
                <a:spcPts val="0"/>
              </a:spcAft>
              <a:buSzPts val="1100"/>
              <a:buChar char="-"/>
            </a:pPr>
            <a:r>
              <a:rPr lang="fi-FI" sz="1100"/>
              <a:t>Mikä, kuka tai ketkä tukee sinua epävarmuuden keskellä?</a:t>
            </a:r>
            <a:endParaRPr sz="1100"/>
          </a:p>
          <a:p>
            <a:pPr marL="457200" lvl="0" indent="-298450" algn="l" rtl="0">
              <a:lnSpc>
                <a:spcPct val="100000"/>
              </a:lnSpc>
              <a:spcBef>
                <a:spcPts val="1000"/>
              </a:spcBef>
              <a:spcAft>
                <a:spcPts val="0"/>
              </a:spcAft>
              <a:buSzPts val="1100"/>
              <a:buChar char="-"/>
            </a:pPr>
            <a:r>
              <a:rPr lang="fi-FI" sz="1100"/>
              <a:t>Miten olet tukenut muita, jotka elävät epävarmuuden keskellä?</a:t>
            </a:r>
            <a:endParaRPr sz="1100"/>
          </a:p>
          <a:p>
            <a:pPr marL="457200" lvl="0" indent="-298450" algn="l" rtl="0">
              <a:lnSpc>
                <a:spcPct val="100000"/>
              </a:lnSpc>
              <a:spcBef>
                <a:spcPts val="1000"/>
              </a:spcBef>
              <a:spcAft>
                <a:spcPts val="0"/>
              </a:spcAft>
              <a:buSzPts val="1100"/>
              <a:buChar char="-"/>
            </a:pPr>
            <a:r>
              <a:rPr lang="fi-FI" sz="1100"/>
              <a:t>Kun puhutaan tästä aiheesta, niin mikä on sellainen näkökulma, mistä ei useinkaan puhuta, mutta mikä olisi tärkeä ja oleellinen mainita?</a:t>
            </a:r>
            <a:endParaRPr sz="1100"/>
          </a:p>
          <a:p>
            <a:pPr marL="457200" lvl="0" indent="-298450" algn="l" rtl="0">
              <a:lnSpc>
                <a:spcPct val="100000"/>
              </a:lnSpc>
              <a:spcBef>
                <a:spcPts val="1000"/>
              </a:spcBef>
              <a:spcAft>
                <a:spcPts val="0"/>
              </a:spcAft>
              <a:buSzPts val="1100"/>
              <a:buChar char="-"/>
            </a:pPr>
            <a:r>
              <a:rPr lang="fi-FI" sz="1100"/>
              <a:t>Mikä tuo sinulle toivoa? Mikä auttaa rakentamaan omaa ja yhteistä tulevaisuutta?</a:t>
            </a:r>
            <a:endParaRPr sz="1000"/>
          </a:p>
          <a:p>
            <a:pPr marL="0" lvl="0" indent="0" algn="l" rtl="0">
              <a:lnSpc>
                <a:spcPct val="100000"/>
              </a:lnSpc>
              <a:spcBef>
                <a:spcPts val="1000"/>
              </a:spcBef>
              <a:spcAft>
                <a:spcPts val="0"/>
              </a:spcAft>
              <a:buClr>
                <a:schemeClr val="dk1"/>
              </a:buClr>
              <a:buSzPts val="1600"/>
              <a:buNone/>
            </a:pPr>
            <a:r>
              <a:rPr lang="fi-FI" sz="1100"/>
              <a:t>Syventävät apukysymykset ohjaajan tueksi:</a:t>
            </a:r>
            <a:endParaRPr sz="1100"/>
          </a:p>
          <a:p>
            <a:pPr marL="0" lvl="0" indent="0" algn="l" rtl="0">
              <a:lnSpc>
                <a:spcPct val="100000"/>
              </a:lnSpc>
              <a:spcBef>
                <a:spcPts val="0"/>
              </a:spcBef>
              <a:spcAft>
                <a:spcPts val="0"/>
              </a:spcAft>
              <a:buClr>
                <a:schemeClr val="dk1"/>
              </a:buClr>
              <a:buSzPts val="1600"/>
              <a:buNone/>
            </a:pPr>
            <a:endParaRPr sz="1100"/>
          </a:p>
          <a:p>
            <a:pPr marL="457200" lvl="0" indent="-298450" algn="l" rtl="0">
              <a:lnSpc>
                <a:spcPct val="100000"/>
              </a:lnSpc>
              <a:spcBef>
                <a:spcPts val="0"/>
              </a:spcBef>
              <a:spcAft>
                <a:spcPts val="0"/>
              </a:spcAft>
              <a:buSzPts val="1100"/>
              <a:buChar char="-"/>
            </a:pPr>
            <a:r>
              <a:rPr lang="fi-FI" sz="1100"/>
              <a:t>Miksi juuri nämä asiat nousivat mieleesi, mitä luulet?</a:t>
            </a:r>
            <a:endParaRPr sz="1100"/>
          </a:p>
          <a:p>
            <a:pPr marL="457200" lvl="0" indent="-298450" algn="l" rtl="0">
              <a:lnSpc>
                <a:spcPct val="100000"/>
              </a:lnSpc>
              <a:spcBef>
                <a:spcPts val="0"/>
              </a:spcBef>
              <a:spcAft>
                <a:spcPts val="0"/>
              </a:spcAft>
              <a:buSzPts val="1100"/>
              <a:buChar char="-"/>
            </a:pPr>
            <a:r>
              <a:rPr lang="fi-FI" sz="1100"/>
              <a:t>Minkälaiset kokemukset tai tilanteet ovat vaikuttaneet siihen, mitä ajattelet näistä asioista?</a:t>
            </a:r>
            <a:endParaRPr sz="1200"/>
          </a:p>
          <a:p>
            <a:pPr marL="0" lvl="0" indent="0" algn="l" rtl="0">
              <a:lnSpc>
                <a:spcPct val="110000"/>
              </a:lnSpc>
              <a:spcBef>
                <a:spcPts val="0"/>
              </a:spcBef>
              <a:spcAft>
                <a:spcPts val="0"/>
              </a:spcAft>
              <a:buClr>
                <a:schemeClr val="dk1"/>
              </a:buClr>
              <a:buSzPts val="1600"/>
              <a:buNone/>
            </a:pPr>
            <a:endParaRPr sz="1400"/>
          </a:p>
          <a:p>
            <a:pPr marL="0" lvl="0" indent="0" algn="r" rtl="0">
              <a:lnSpc>
                <a:spcPct val="110000"/>
              </a:lnSpc>
              <a:spcBef>
                <a:spcPts val="0"/>
              </a:spcBef>
              <a:spcAft>
                <a:spcPts val="0"/>
              </a:spcAft>
              <a:buClr>
                <a:schemeClr val="dk1"/>
              </a:buClr>
              <a:buSzPts val="1600"/>
              <a:buNone/>
            </a:pPr>
            <a:r>
              <a:rPr lang="fi-FI" sz="1400" b="1"/>
              <a:t>50 min</a:t>
            </a:r>
            <a:endParaRPr sz="1200"/>
          </a:p>
          <a:p>
            <a:pPr marL="0" lvl="0" indent="0" algn="l" rtl="0">
              <a:lnSpc>
                <a:spcPct val="110000"/>
              </a:lnSpc>
              <a:spcBef>
                <a:spcPts val="0"/>
              </a:spcBef>
              <a:spcAft>
                <a:spcPts val="0"/>
              </a:spcAft>
              <a:buClr>
                <a:schemeClr val="dk1"/>
              </a:buClr>
              <a:buSzPts val="1600"/>
              <a:buNone/>
            </a:pPr>
            <a:endParaRPr/>
          </a:p>
        </p:txBody>
      </p:sp>
      <p:sp>
        <p:nvSpPr>
          <p:cNvPr id="325" name="Google Shape;325;p21"/>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Epävarmuudessa eläminen</a:t>
            </a:r>
            <a:endParaRPr sz="5700" b="1"/>
          </a:p>
        </p:txBody>
      </p:sp>
      <p:sp>
        <p:nvSpPr>
          <p:cNvPr id="326" name="Google Shape;326;p21"/>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Yhteinen keskustelu jatkuu</a:t>
            </a:r>
            <a:endParaRPr sz="1800" b="1"/>
          </a:p>
        </p:txBody>
      </p:sp>
      <p:pic>
        <p:nvPicPr>
          <p:cNvPr id="327" name="Google Shape;327;p21"/>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a:t>Min	Osio							Klo</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400"/>
              <a:t>15 	Aloitus, pelisäännöt, esittelykierros, alustus</a:t>
            </a:r>
            <a:endParaRPr sz="1400"/>
          </a:p>
          <a:p>
            <a:pPr marL="0" lvl="0" indent="0" algn="l" rtl="0">
              <a:lnSpc>
                <a:spcPct val="110000"/>
              </a:lnSpc>
              <a:spcBef>
                <a:spcPts val="0"/>
              </a:spcBef>
              <a:spcAft>
                <a:spcPts val="0"/>
              </a:spcAft>
              <a:buClr>
                <a:schemeClr val="dk1"/>
              </a:buClr>
              <a:buSzPts val="1600"/>
              <a:buNone/>
            </a:pPr>
            <a:r>
              <a:rPr lang="fi-FI" sz="1400"/>
              <a:t>85 	Yhteinen keskustelu (sis. tauko)</a:t>
            </a:r>
            <a:endParaRPr sz="1400"/>
          </a:p>
          <a:p>
            <a:pPr marL="0" lvl="0" indent="0" algn="l" rtl="0">
              <a:lnSpc>
                <a:spcPct val="110000"/>
              </a:lnSpc>
              <a:spcBef>
                <a:spcPts val="0"/>
              </a:spcBef>
              <a:spcAft>
                <a:spcPts val="0"/>
              </a:spcAft>
              <a:buClr>
                <a:schemeClr val="dk1"/>
              </a:buClr>
              <a:buSzPts val="1600"/>
              <a:buNone/>
            </a:pPr>
            <a:r>
              <a:rPr lang="fi-FI" sz="1400" b="1"/>
              <a:t>5 	Oivallusten kirjoittaminen</a:t>
            </a:r>
            <a:endParaRPr sz="1400" b="1"/>
          </a:p>
          <a:p>
            <a:pPr marL="0" lvl="0" indent="0" algn="l" rtl="0">
              <a:lnSpc>
                <a:spcPct val="110000"/>
              </a:lnSpc>
              <a:spcBef>
                <a:spcPts val="0"/>
              </a:spcBef>
              <a:spcAft>
                <a:spcPts val="0"/>
              </a:spcAft>
              <a:buClr>
                <a:schemeClr val="dk1"/>
              </a:buClr>
              <a:buSzPts val="1600"/>
              <a:buNone/>
            </a:pPr>
            <a:r>
              <a:rPr lang="fi-FI" sz="1400"/>
              <a:t>10	Oivallusten kertominen</a:t>
            </a:r>
            <a:endParaRPr sz="1400"/>
          </a:p>
          <a:p>
            <a:pPr marL="0" lvl="0" indent="0" algn="l" rtl="0">
              <a:lnSpc>
                <a:spcPct val="110000"/>
              </a:lnSpc>
              <a:spcBef>
                <a:spcPts val="0"/>
              </a:spcBef>
              <a:spcAft>
                <a:spcPts val="0"/>
              </a:spcAft>
              <a:buClr>
                <a:schemeClr val="dk1"/>
              </a:buClr>
              <a:buSzPts val="1600"/>
              <a:buNone/>
            </a:pPr>
            <a:r>
              <a:rPr lang="fi-FI" sz="1400"/>
              <a:t>5	Kiitos, lopetus</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a:t>Yhteensä 120 min</a:t>
            </a:r>
            <a:endParaRPr sz="1400"/>
          </a:p>
          <a:p>
            <a:pPr marL="0" lvl="0" indent="0" algn="l" rtl="0">
              <a:lnSpc>
                <a:spcPct val="110000"/>
              </a:lnSpc>
              <a:spcBef>
                <a:spcPts val="0"/>
              </a:spcBef>
              <a:spcAft>
                <a:spcPts val="0"/>
              </a:spcAft>
              <a:buClr>
                <a:schemeClr val="dk1"/>
              </a:buClr>
              <a:buSzPts val="1600"/>
              <a:buNone/>
            </a:pPr>
            <a:endParaRPr/>
          </a:p>
        </p:txBody>
      </p:sp>
      <p:sp>
        <p:nvSpPr>
          <p:cNvPr id="333" name="Google Shape;333;p22"/>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Font typeface="Arial"/>
              <a:buNone/>
            </a:pPr>
            <a:r>
              <a:rPr lang="fi-FI" sz="1200"/>
              <a:t>Kiitos hyvästä ja rakentavasta keskustelusta! Olette jakaneet kokemuksianne liittyen esimerkiksi…</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400"/>
              <a:t>→ </a:t>
            </a:r>
            <a:r>
              <a:rPr lang="fi-FI" sz="1200" i="1"/>
              <a:t>Kokoa ja kerro lyhyesti, mistä teemoista on puhuttu</a:t>
            </a:r>
            <a:endParaRPr sz="1200" i="1"/>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a:t>Seuraavaksi pohdimme, mitä oivalluksia, tunteita tai ajatuksia yhteisestä keskustelustamme syntyi.</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a:t>Pohdi hetki rauhassa ja kirjoita sitten chattiin muutama oivallus, tunne tai ajatus, joka sinulle jäi mieleen keskustelusta.</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a:t>Tähän on aikaa muutama minuutti.</a:t>
            </a: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r>
              <a:rPr lang="fi-FI" sz="1300" b="1"/>
              <a:t>5 min</a:t>
            </a:r>
            <a:endParaRPr sz="1700" b="1"/>
          </a:p>
        </p:txBody>
      </p:sp>
      <p:sp>
        <p:nvSpPr>
          <p:cNvPr id="334" name="Google Shape;334;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Epävarmuudessa eläminen</a:t>
            </a:r>
            <a:endParaRPr sz="5700" b="1"/>
          </a:p>
        </p:txBody>
      </p:sp>
      <p:sp>
        <p:nvSpPr>
          <p:cNvPr id="335" name="Google Shape;335;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Oivallusten kirjoittaminen</a:t>
            </a:r>
            <a:endParaRPr sz="1800" b="1"/>
          </a:p>
        </p:txBody>
      </p:sp>
      <p:pic>
        <p:nvPicPr>
          <p:cNvPr id="336" name="Google Shape;336;p22"/>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a:t>Min	Osio							Klo</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a:t>15 	Aloitus, pelisäännöt, esittelykierros, alustus</a:t>
            </a:r>
            <a:endParaRPr sz="1400"/>
          </a:p>
          <a:p>
            <a:pPr marL="0" lvl="0" indent="0" algn="l" rtl="0">
              <a:lnSpc>
                <a:spcPct val="110000"/>
              </a:lnSpc>
              <a:spcBef>
                <a:spcPts val="0"/>
              </a:spcBef>
              <a:spcAft>
                <a:spcPts val="0"/>
              </a:spcAft>
              <a:buClr>
                <a:schemeClr val="dk1"/>
              </a:buClr>
              <a:buSzPts val="1600"/>
              <a:buNone/>
            </a:pPr>
            <a:r>
              <a:rPr lang="fi-FI" sz="1400"/>
              <a:t>85 	Yhteinen keskustelu (sis. tauko)</a:t>
            </a:r>
            <a:endParaRPr sz="1400"/>
          </a:p>
          <a:p>
            <a:pPr marL="0" lvl="0" indent="0" algn="l" rtl="0">
              <a:lnSpc>
                <a:spcPct val="110000"/>
              </a:lnSpc>
              <a:spcBef>
                <a:spcPts val="0"/>
              </a:spcBef>
              <a:spcAft>
                <a:spcPts val="0"/>
              </a:spcAft>
              <a:buClr>
                <a:schemeClr val="dk1"/>
              </a:buClr>
              <a:buSzPts val="1600"/>
              <a:buNone/>
            </a:pPr>
            <a:r>
              <a:rPr lang="fi-FI" sz="1400"/>
              <a:t>5 	Oivallusten kirjoittaminen</a:t>
            </a:r>
            <a:endParaRPr sz="1400"/>
          </a:p>
          <a:p>
            <a:pPr marL="0" lvl="0" indent="0" algn="l" rtl="0">
              <a:lnSpc>
                <a:spcPct val="110000"/>
              </a:lnSpc>
              <a:spcBef>
                <a:spcPts val="0"/>
              </a:spcBef>
              <a:spcAft>
                <a:spcPts val="0"/>
              </a:spcAft>
              <a:buClr>
                <a:schemeClr val="dk1"/>
              </a:buClr>
              <a:buSzPts val="1600"/>
              <a:buNone/>
            </a:pPr>
            <a:r>
              <a:rPr lang="fi-FI" sz="1400" b="1"/>
              <a:t>10	Oivallusten kertominen</a:t>
            </a:r>
            <a:endParaRPr sz="1400" b="1"/>
          </a:p>
          <a:p>
            <a:pPr marL="0" lvl="0" indent="0" algn="l" rtl="0">
              <a:lnSpc>
                <a:spcPct val="110000"/>
              </a:lnSpc>
              <a:spcBef>
                <a:spcPts val="0"/>
              </a:spcBef>
              <a:spcAft>
                <a:spcPts val="0"/>
              </a:spcAft>
              <a:buClr>
                <a:schemeClr val="dk1"/>
              </a:buClr>
              <a:buSzPts val="1600"/>
              <a:buNone/>
            </a:pPr>
            <a:r>
              <a:rPr lang="fi-FI" sz="1400"/>
              <a:t>5	Kiitos, lopetus</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a:t>Yhteensä 120 min</a:t>
            </a:r>
            <a:endParaRPr sz="1400"/>
          </a:p>
          <a:p>
            <a:pPr marL="0" lvl="0" indent="0" algn="l" rtl="0">
              <a:lnSpc>
                <a:spcPct val="110000"/>
              </a:lnSpc>
              <a:spcBef>
                <a:spcPts val="0"/>
              </a:spcBef>
              <a:spcAft>
                <a:spcPts val="0"/>
              </a:spcAft>
              <a:buClr>
                <a:schemeClr val="dk1"/>
              </a:buClr>
              <a:buSzPts val="1600"/>
              <a:buNone/>
            </a:pPr>
            <a:endParaRPr/>
          </a:p>
        </p:txBody>
      </p:sp>
      <p:sp>
        <p:nvSpPr>
          <p:cNvPr id="342" name="Google Shape;342;p23"/>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300"/>
              <a:t>Nyt pyydän, että yhdellä lauseella jokainen teistä jakaisi yhden oivalluksen, tunteen tai ajatuksen, joka tästä keskustelusta tai aiheesta sinulle jäi.</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Aloitetaan vaikkapa sinusta…</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400"/>
              <a:t>→ </a:t>
            </a:r>
            <a:r>
              <a:rPr lang="fi-FI" sz="1300" i="1"/>
              <a:t>Valitse aloittajaksi sellainen henkilö, joka on todennäköisesti valmis kertomaan omasta oivalluksestaan.</a:t>
            </a:r>
            <a:endParaRPr sz="1300" i="1"/>
          </a:p>
          <a:p>
            <a:pPr marL="0" lvl="0" indent="0" algn="l" rtl="0">
              <a:spcBef>
                <a:spcPts val="0"/>
              </a:spcBef>
              <a:spcAft>
                <a:spcPts val="0"/>
              </a:spcAft>
              <a:buClr>
                <a:schemeClr val="dk1"/>
              </a:buClr>
              <a:buSzPts val="1600"/>
              <a:buNone/>
            </a:pPr>
            <a:r>
              <a:rPr lang="fi-FI" sz="1400"/>
              <a:t>→ </a:t>
            </a:r>
            <a:r>
              <a:rPr lang="fi-FI" sz="1300" i="1"/>
              <a:t>Kaikkea ei tarvitse jakaa, jollei halua.</a:t>
            </a:r>
            <a:endParaRPr sz="1300" i="1"/>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Nouseeko vielä jotakin ajatuksia näistä jakamistanne oivalluksista ja pohdinnoista?</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Kiitos. Kysyn vielä, että keiden ja missä tulisi mielestänne jatkaa keskustelua tästä aiheesta?</a:t>
            </a:r>
            <a:endParaRPr sz="13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r>
              <a:rPr lang="fi-FI" sz="1300" b="1"/>
              <a:t>10 min</a:t>
            </a:r>
            <a:endParaRPr sz="1700" b="1"/>
          </a:p>
        </p:txBody>
      </p:sp>
      <p:sp>
        <p:nvSpPr>
          <p:cNvPr id="343" name="Google Shape;343;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Epävarmuudessa eläminen</a:t>
            </a:r>
            <a:endParaRPr sz="5700" b="1"/>
          </a:p>
        </p:txBody>
      </p:sp>
      <p:sp>
        <p:nvSpPr>
          <p:cNvPr id="344" name="Google Shape;344;p23"/>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Oivallusten kertominen</a:t>
            </a:r>
            <a:endParaRPr sz="1800" b="1"/>
          </a:p>
        </p:txBody>
      </p:sp>
      <p:pic>
        <p:nvPicPr>
          <p:cNvPr id="345" name="Google Shape;345;p23"/>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1978</Words>
  <Application>Microsoft Office PowerPoint</Application>
  <PresentationFormat>Laajakuva</PresentationFormat>
  <Paragraphs>291</Paragraphs>
  <Slides>11</Slides>
  <Notes>11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Inter Tight</vt:lpstr>
      <vt:lpstr>Inter</vt:lpstr>
      <vt:lpstr>Arial</vt:lpstr>
      <vt:lpstr>Kansalliset Dialogit</vt:lpstr>
      <vt:lpstr>Kansalliset dialogit  Epävarmuudessa eläminen (tai tarkempi otsikko) Erätauko-keskustelun kaava Kesto 120 min, etänä </vt:lpstr>
      <vt:lpstr>Ohjeita käsikirjoituksen muokkaamiseksi  Suunnittele keskustelusi ennakkoon käsikirjoituksen pohjalta.  Voit käyttää käsikirjoituksen tukena myös ohjauskortteja: www.eratauko.fi/tyokalu/keskustelun-ohjauskortit/  Käsikirjoitus on dialogin ohjaamisen tueksi, sitä ei tarvitse jakaa keskustelijoille. Se kannattaa esimerkiksi tulostaa itselle muokkauksen jälkeen.  Käsikirjoituksen sanoitukset ovat esimerkkisanoituksia ja toivomme, että muokkaat ne keskustelunne aiheeseen ja suuhusi sopiviksi. Kaikki ajat ovat suuntaa-antavia ja niiden on tarkoitus antaa käsitys ajasta mikä kuhunkin vaiheeseen kannattaa noin suurinpiirtein käyttää. Niitä ei tarvitse noudattaa täsmällisesti aloitusta ja lopetusta lukuun ottamatta.  Voit hyödyntää omaa ryhmänohjauksen osaamistasi ja käyttää tarpeen mukaan hyväksi havaittuja keinoja keskustelun ja keskustelijoiden tukemiseksi. Kerro jo keskustelun alussa, että miten puheenvuoroja jaetaan, miten kameran ja mikrofonin kanssa toimitaan, muut mahdolliset tekniset asiat sekä milloin pidetään taukoja Tukea etäkeskustelun valmisteluun ja ohjaamiseen löydät osoitteesta:  https://www.eratauko.fi/tyokalu/etatauko-valmistautuminen-etakeskusteluun/ sekä https://www.eratauko.fi/tyokalu/etatauko-vinkit-ohjaajalle-etakeskustelun-aikana/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Epävarmuudessa eläminen (tai tarkempi otsikko) Erätauko-keskustelun kaava Kesto 120 min, etänä </dc:title>
  <dc:creator>Grahn Merja (VM)</dc:creator>
  <cp:lastModifiedBy>Grahn Merja (VM)</cp:lastModifiedBy>
  <cp:revision>1</cp:revision>
  <dcterms:modified xsi:type="dcterms:W3CDTF">2023-04-03T08:11:38Z</dcterms:modified>
</cp:coreProperties>
</file>