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57" r:id="rId3"/>
    <p:sldId id="259" r:id="rId4"/>
    <p:sldId id="270" r:id="rId5"/>
    <p:sldId id="260" r:id="rId6"/>
    <p:sldId id="271" r:id="rId7"/>
    <p:sldId id="261" r:id="rId8"/>
    <p:sldId id="272" r:id="rId9"/>
    <p:sldId id="269" r:id="rId10"/>
    <p:sldId id="263" r:id="rId11"/>
    <p:sldId id="264" r:id="rId12"/>
    <p:sldId id="265" r:id="rId13"/>
    <p:sldId id="266" r:id="rId14"/>
    <p:sldId id="267" r:id="rId15"/>
    <p:sldId id="273" r:id="rId16"/>
  </p:sldIdLst>
  <p:sldSz cx="12192000" cy="6858000"/>
  <p:notesSz cx="6858000" cy="9144000"/>
  <p:embeddedFontLst>
    <p:embeddedFont>
      <p:font typeface="Inter" panose="02000503000000020004" pitchFamily="2" charset="0"/>
      <p:regular r:id="rId18"/>
      <p:bold r:id="rId19"/>
    </p:embeddedFont>
    <p:embeddedFont>
      <p:font typeface="Inter Tight"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 id="{DC65D3C2-3A83-997F-7228-F18536CCBA7F}"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10"/>
  </p:normalViewPr>
  <p:slideViewPr>
    <p:cSldViewPr snapToGrid="0">
      <p:cViewPr varScale="1">
        <p:scale>
          <a:sx n="93" d="100"/>
          <a:sy n="93" d="100"/>
        </p:scale>
        <p:origin x="216" y="6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A750168D-B562-2915-A634-1A1663860CC7}"/>
            </a:ext>
          </a:extLst>
        </p:cNvPr>
        <p:cNvGrpSpPr/>
        <p:nvPr/>
      </p:nvGrpSpPr>
      <p:grpSpPr>
        <a:xfrm>
          <a:off x="0" y="0"/>
          <a:ext cx="0" cy="0"/>
          <a:chOff x="0" y="0"/>
          <a:chExt cx="0" cy="0"/>
        </a:xfrm>
      </p:grpSpPr>
      <p:sp>
        <p:nvSpPr>
          <p:cNvPr id="290" name="Google Shape;290;p4:notes">
            <a:extLst>
              <a:ext uri="{FF2B5EF4-FFF2-40B4-BE49-F238E27FC236}">
                <a16:creationId xmlns:a16="http://schemas.microsoft.com/office/drawing/2014/main" id="{CB8728A2-523E-4CD1-DDAC-7AEE7B8F01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a:extLst>
              <a:ext uri="{FF2B5EF4-FFF2-40B4-BE49-F238E27FC236}">
                <a16:creationId xmlns:a16="http://schemas.microsoft.com/office/drawing/2014/main" id="{5FD29A4C-4CD2-4D4A-49B2-FBF157F98A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19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9DEE880B-9B7B-475D-4479-41E2534ED307}"/>
            </a:ext>
          </a:extLst>
        </p:cNvPr>
        <p:cNvGrpSpPr/>
        <p:nvPr/>
      </p:nvGrpSpPr>
      <p:grpSpPr>
        <a:xfrm>
          <a:off x="0" y="0"/>
          <a:ext cx="0" cy="0"/>
          <a:chOff x="0" y="0"/>
          <a:chExt cx="0" cy="0"/>
        </a:xfrm>
      </p:grpSpPr>
      <p:sp>
        <p:nvSpPr>
          <p:cNvPr id="299" name="Google Shape;299;g1d57fd7cd85_0_0:notes">
            <a:extLst>
              <a:ext uri="{FF2B5EF4-FFF2-40B4-BE49-F238E27FC236}">
                <a16:creationId xmlns:a16="http://schemas.microsoft.com/office/drawing/2014/main" id="{4F082B97-7A58-8392-7481-D9F8774B80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a:extLst>
              <a:ext uri="{FF2B5EF4-FFF2-40B4-BE49-F238E27FC236}">
                <a16:creationId xmlns:a16="http://schemas.microsoft.com/office/drawing/2014/main" id="{4208779E-E4CA-4E6C-2A2A-83CF0C9553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58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74BDE882-545E-99EE-E9A3-69D819C12794}"/>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53D4646D-A701-6F80-129A-D48D8D862F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B3D5B48F-76E1-62BC-D121-3D1071F888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26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link.webropolsurveys.com/S/43D3E50C03857EE9"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767884"/>
          </a:xfrm>
          <a:prstGeom prst="rect">
            <a:avLst/>
          </a:prstGeom>
          <a:noFill/>
          <a:ln>
            <a:noFill/>
          </a:ln>
        </p:spPr>
        <p:txBody>
          <a:bodyPr spcFirstLastPara="1" wrap="square" lIns="0" tIns="0" rIns="0" bIns="0" anchor="t" anchorCtr="0">
            <a:noAutofit/>
          </a:bodyPr>
          <a:lstStyle/>
          <a:p>
            <a:br>
              <a:rPr lang="fi-FI" dirty="0"/>
            </a:br>
            <a:r>
              <a:rPr lang="fi-FI" dirty="0" err="1"/>
              <a:t>Boderland</a:t>
            </a:r>
            <a:r>
              <a:rPr lang="fi-FI" dirty="0"/>
              <a:t> </a:t>
            </a:r>
            <a:r>
              <a:rPr lang="fi-FI" dirty="0" err="1"/>
              <a:t>Dialogues</a:t>
            </a:r>
            <a:br>
              <a:rPr lang="fi-FI" sz="3600" b="1" dirty="0"/>
            </a:br>
            <a:br>
              <a:rPr lang="fi-FI" sz="3600" b="1" dirty="0"/>
            </a:br>
            <a:r>
              <a:rPr lang="fi-FI" sz="3600" b="1" dirty="0"/>
              <a:t>(Add </a:t>
            </a:r>
            <a:r>
              <a:rPr lang="fi-FI" sz="3600" b="1" dirty="0" err="1"/>
              <a:t>your</a:t>
            </a:r>
            <a:r>
              <a:rPr lang="fi-FI" sz="3600" b="1" dirty="0"/>
              <a:t> </a:t>
            </a:r>
            <a:r>
              <a:rPr lang="fi-FI" sz="3600" b="1" dirty="0" err="1"/>
              <a:t>conversation</a:t>
            </a:r>
            <a:r>
              <a:rPr lang="fi-FI" sz="3600" b="1" dirty="0"/>
              <a:t> topic)</a:t>
            </a:r>
            <a:br>
              <a:rPr lang="fi-FI" sz="3600" b="1" dirty="0"/>
            </a:br>
            <a:br>
              <a:rPr lang="fi-FI" sz="3600" b="1" dirty="0"/>
            </a:br>
            <a:endParaRPr sz="3600" b="1" dirty="0"/>
          </a:p>
          <a:p>
            <a:pPr marL="0" lvl="0" indent="0" algn="l" rtl="0">
              <a:lnSpc>
                <a:spcPct val="80000"/>
              </a:lnSpc>
              <a:spcBef>
                <a:spcPts val="0"/>
              </a:spcBef>
              <a:spcAft>
                <a:spcPts val="0"/>
              </a:spcAft>
              <a:buClr>
                <a:schemeClr val="dk1"/>
              </a:buClr>
              <a:buSzPts val="9000"/>
              <a:buFont typeface="Inter Tight"/>
              <a:buNone/>
            </a:pPr>
            <a:r>
              <a:rPr lang="fi-FI" sz="2400" dirty="0"/>
              <a:t>Draft script for </a:t>
            </a:r>
            <a:r>
              <a:rPr lang="fi-FI" sz="2400" dirty="0" err="1"/>
              <a:t>the</a:t>
            </a:r>
            <a:r>
              <a:rPr lang="fi-FI" sz="2400" dirty="0"/>
              <a:t> </a:t>
            </a:r>
            <a:r>
              <a:rPr lang="fi-FI" sz="2400" dirty="0" err="1"/>
              <a:t>conversation</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Duration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Minutes</a:t>
            </a:r>
            <a:r>
              <a:rPr lang="fi-FI" sz="1400" dirty="0"/>
              <a:t>    </a:t>
            </a:r>
            <a:r>
              <a:rPr lang="fi-FI" sz="1400" dirty="0" err="1"/>
              <a:t>Section</a:t>
            </a:r>
            <a:endParaRPr lang="fi-FI" sz="1400" dirty="0"/>
          </a:p>
          <a:p>
            <a:pPr marL="0" lvl="0" indent="0">
              <a:spcBef>
                <a:spcPts val="0"/>
              </a:spcBef>
              <a:buSzPts val="1600"/>
              <a:buNone/>
            </a:pPr>
            <a:r>
              <a:rPr lang="fi-FI" sz="1400" dirty="0"/>
              <a:t>				</a:t>
            </a:r>
          </a:p>
          <a:p>
            <a:pPr marL="0" lvl="0" indent="0">
              <a:spcBef>
                <a:spcPts val="0"/>
              </a:spcBef>
              <a:buSzPts val="1600"/>
              <a:buNone/>
            </a:pPr>
            <a:r>
              <a:rPr lang="fi-FI" sz="1400" dirty="0"/>
              <a:t>15     	</a:t>
            </a:r>
            <a:r>
              <a:rPr lang="fi-FI" sz="1400" dirty="0" err="1"/>
              <a:t>Introduction</a:t>
            </a:r>
            <a:r>
              <a:rPr lang="fi-FI" sz="1400" dirty="0"/>
              <a:t>, </a:t>
            </a:r>
            <a:r>
              <a:rPr lang="fi-FI" sz="1400" dirty="0" err="1"/>
              <a:t>presentations</a:t>
            </a:r>
            <a:r>
              <a:rPr lang="fi-FI" sz="1400" dirty="0"/>
              <a:t>, </a:t>
            </a:r>
            <a:r>
              <a:rPr lang="fi-FI" sz="1400" dirty="0" err="1"/>
              <a:t>rules</a:t>
            </a:r>
            <a:r>
              <a:rPr lang="fi-FI" sz="1400" dirty="0"/>
              <a:t> of 	</a:t>
            </a:r>
            <a:r>
              <a:rPr lang="fi-FI" sz="1400" dirty="0" err="1"/>
              <a:t>the</a:t>
            </a:r>
            <a:r>
              <a:rPr lang="fi-FI" sz="1400" dirty="0"/>
              <a:t> </a:t>
            </a:r>
            <a:r>
              <a:rPr lang="fi-FI" sz="1400" dirty="0" err="1"/>
              <a:t>game</a:t>
            </a:r>
            <a:r>
              <a:rPr lang="fi-FI" sz="1400" dirty="0"/>
              <a:t>, 	</a:t>
            </a:r>
            <a:r>
              <a:rPr lang="fi-FI" sz="1400" dirty="0" err="1"/>
              <a:t>getting</a:t>
            </a:r>
            <a:r>
              <a:rPr lang="fi-FI" sz="1400" dirty="0"/>
              <a:t> in </a:t>
            </a:r>
            <a:r>
              <a:rPr lang="fi-FI" sz="1400" dirty="0" err="1"/>
              <a:t>the</a:t>
            </a:r>
            <a:r>
              <a:rPr lang="fi-FI" sz="1400" dirty="0"/>
              <a:t> </a:t>
            </a:r>
            <a:r>
              <a:rPr lang="fi-FI" sz="1400" dirty="0" err="1"/>
              <a:t>mood</a:t>
            </a:r>
            <a:endParaRPr lang="fi-FI" sz="1400" dirty="0"/>
          </a:p>
          <a:p>
            <a:pPr marL="0" lvl="0" indent="0">
              <a:spcBef>
                <a:spcPts val="0"/>
              </a:spcBef>
              <a:buSzPts val="1600"/>
              <a:buNone/>
            </a:pPr>
            <a:endParaRPr lang="fi-FI" sz="1400" dirty="0"/>
          </a:p>
          <a:p>
            <a:pPr marL="0" lvl="0" indent="0">
              <a:spcBef>
                <a:spcPts val="0"/>
              </a:spcBef>
              <a:buSzPts val="1600"/>
              <a:buNone/>
            </a:pPr>
            <a:r>
              <a:rPr lang="fi-FI" sz="1400" b="1" dirty="0"/>
              <a:t>85     	Group </a:t>
            </a:r>
            <a:r>
              <a:rPr lang="fi-FI" sz="1400" b="1" dirty="0" err="1"/>
              <a:t>discussion</a:t>
            </a:r>
            <a:r>
              <a:rPr lang="fi-FI" sz="1400" b="1" dirty="0"/>
              <a:t> (</a:t>
            </a:r>
            <a:r>
              <a:rPr lang="fi-FI" sz="1400" b="1" dirty="0" err="1"/>
              <a:t>incl</a:t>
            </a:r>
            <a:r>
              <a:rPr lang="fi-FI" sz="1400" b="1" dirty="0"/>
              <a:t>. </a:t>
            </a:r>
            <a:r>
              <a:rPr lang="fi-FI" sz="1400" b="1" dirty="0" err="1"/>
              <a:t>break</a:t>
            </a:r>
            <a:r>
              <a:rPr lang="fi-FI" sz="1400" b="1"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Discussion</a:t>
            </a:r>
            <a:r>
              <a:rPr lang="fi-FI" sz="1400" dirty="0"/>
              <a:t> </a:t>
            </a:r>
            <a:r>
              <a:rPr lang="fi-FI" sz="1400" dirty="0" err="1"/>
              <a:t>outcome</a:t>
            </a:r>
            <a:r>
              <a:rPr lang="fi-FI" sz="1400" dirty="0"/>
              <a:t>: </a:t>
            </a:r>
            <a:r>
              <a:rPr lang="fi-FI" sz="1400" dirty="0" err="1"/>
              <a:t>writing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Discussion</a:t>
            </a:r>
            <a:r>
              <a:rPr lang="fi-FI" sz="1400" dirty="0"/>
              <a:t> </a:t>
            </a:r>
            <a:r>
              <a:rPr lang="fi-FI" sz="1400" dirty="0" err="1"/>
              <a:t>outcome</a:t>
            </a:r>
            <a:r>
              <a:rPr lang="fi-FI" sz="1400" dirty="0"/>
              <a:t>: </a:t>
            </a:r>
            <a:r>
              <a:rPr lang="fi-FI" sz="1400" dirty="0" err="1"/>
              <a:t>sharing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Thank</a:t>
            </a:r>
            <a:r>
              <a:rPr lang="fi-FI" sz="1400" dirty="0"/>
              <a:t> </a:t>
            </a:r>
            <a:r>
              <a:rPr lang="fi-FI" sz="1400" dirty="0" err="1"/>
              <a:t>you</a:t>
            </a:r>
            <a:r>
              <a:rPr lang="fi-FI" sz="1400" dirty="0"/>
              <a:t>, </a:t>
            </a:r>
            <a:r>
              <a:rPr lang="fi-FI" sz="1400" dirty="0" err="1"/>
              <a:t>closing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Total 120 min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359236" y="924000"/>
            <a:ext cx="5569528" cy="49344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Now I want to hear what you talked about with your partner and what thoughts came up. </a:t>
            </a:r>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r>
              <a:rPr lang="fi-FI" sz="1400" dirty="0"/>
              <a:t>Tell us what you talked about and what thoughts came to mind. What other experiences came up? The couple who is ready can start.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At this point, it is a good idea to ask each participant a question to show that everyone's participation in the dialogue is important.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After the pairs have finished, continue </a:t>
            </a:r>
            <a:r>
              <a:rPr lang="fi-FI" sz="1400" i="1" dirty="0" err="1"/>
              <a:t>the</a:t>
            </a:r>
            <a:r>
              <a:rPr lang="fi-FI" sz="1400" i="1" dirty="0"/>
              <a:t> </a:t>
            </a:r>
            <a:r>
              <a:rPr lang="fi-FI" sz="1400" i="1" dirty="0" err="1"/>
              <a:t>conversation</a:t>
            </a:r>
            <a:r>
              <a:rPr lang="fi-FI" sz="1400" i="1" dirty="0"/>
              <a:t> together: </a:t>
            </a:r>
            <a:r>
              <a:rPr lang="fi-FI" sz="1400" dirty="0"/>
              <a:t>Now that you have listened to each other, what thoughts/feelings and possible questions have come up?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Try to pick up on the topics that come up in </a:t>
            </a:r>
            <a:r>
              <a:rPr lang="fi-FI" sz="1400" i="1" dirty="0" err="1"/>
              <a:t>the</a:t>
            </a:r>
            <a:r>
              <a:rPr lang="fi-FI" sz="1400" i="1" dirty="0"/>
              <a:t> </a:t>
            </a:r>
            <a:r>
              <a:rPr lang="fi-FI" sz="1400" i="1" dirty="0" err="1"/>
              <a:t>conversation</a:t>
            </a:r>
            <a:r>
              <a:rPr lang="fi-FI" sz="1400" i="1" dirty="0"/>
              <a:t> and formulate possible additional questions based on the issues raised.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You can also summarise some of the themes that have emerged: </a:t>
            </a:r>
            <a:r>
              <a:rPr lang="fi-FI" sz="1400" dirty="0"/>
              <a:t>You raised at least the following issues: xx, xx and xx</a:t>
            </a:r>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2" name="Google Shape;332;p22"/>
          <p:cNvSpPr txBox="1">
            <a:spLocks noGrp="1"/>
          </p:cNvSpPr>
          <p:nvPr>
            <p:ph type="body" idx="4"/>
          </p:nvPr>
        </p:nvSpPr>
        <p:spPr>
          <a:xfrm>
            <a:off x="6359236" y="554400"/>
            <a:ext cx="4873514"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err="1"/>
              <a:t>Joint</a:t>
            </a:r>
            <a:r>
              <a:rPr lang="fi-FI" sz="1800" b="1" dirty="0"/>
              <a:t> </a:t>
            </a:r>
            <a:r>
              <a:rPr lang="fi-FI" sz="1800" b="1" dirty="0" err="1"/>
              <a:t>conversation</a:t>
            </a:r>
            <a:r>
              <a:rPr lang="fi-FI" sz="1800" b="1" dirty="0"/>
              <a:t> (1/2)</a:t>
            </a:r>
            <a:endParaRPr sz="1800" b="1" dirty="0"/>
          </a:p>
        </p:txBody>
      </p:sp>
      <p:sp>
        <p:nvSpPr>
          <p:cNvPr id="4" name="Google Shape;313;p20">
            <a:extLst>
              <a:ext uri="{FF2B5EF4-FFF2-40B4-BE49-F238E27FC236}">
                <a16:creationId xmlns:a16="http://schemas.microsoft.com/office/drawing/2014/main" id="{10A6ED69-420B-805F-E091-79A330972E22}"/>
              </a:ext>
            </a:extLst>
          </p:cNvPr>
          <p:cNvSpPr txBox="1">
            <a:spLocks/>
          </p:cNvSpPr>
          <p:nvPr/>
        </p:nvSpPr>
        <p:spPr>
          <a:xfrm>
            <a:off x="672350" y="554400"/>
            <a:ext cx="4737900"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lnSpc>
                <a:spcPct val="110000"/>
              </a:lnSpc>
              <a:buSzPts val="1600"/>
            </a:pPr>
            <a:r>
              <a:rPr lang="fi-FI" sz="2000" dirty="0" err="1"/>
              <a:t>Boderland</a:t>
            </a:r>
            <a:r>
              <a:rPr lang="fi-FI" sz="2000" dirty="0"/>
              <a:t> </a:t>
            </a:r>
            <a:r>
              <a:rPr lang="fi-FI" sz="2000" dirty="0" err="1"/>
              <a:t>Dialogues</a:t>
            </a:r>
            <a:endParaRPr lang="fi-FI" sz="2000" b="1" dirty="0">
              <a:latin typeface="Inter"/>
              <a:ea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Minutes</a:t>
            </a:r>
            <a:r>
              <a:rPr lang="fi-FI" sz="1400" dirty="0"/>
              <a:t>    </a:t>
            </a:r>
            <a:r>
              <a:rPr lang="fi-FI" sz="1400" dirty="0" err="1"/>
              <a:t>Section</a:t>
            </a:r>
            <a:endParaRPr lang="fi-FI" sz="1400" dirty="0"/>
          </a:p>
          <a:p>
            <a:pPr marL="0" lvl="0" indent="0">
              <a:spcBef>
                <a:spcPts val="0"/>
              </a:spcBef>
              <a:buSzPts val="1600"/>
              <a:buNone/>
            </a:pPr>
            <a:r>
              <a:rPr lang="fi-FI" sz="1400" dirty="0"/>
              <a:t>				</a:t>
            </a:r>
          </a:p>
          <a:p>
            <a:pPr marL="0" lvl="0" indent="0">
              <a:spcBef>
                <a:spcPts val="0"/>
              </a:spcBef>
              <a:buSzPts val="1600"/>
              <a:buNone/>
            </a:pPr>
            <a:r>
              <a:rPr lang="fi-FI" sz="1400" dirty="0"/>
              <a:t>15     	</a:t>
            </a:r>
            <a:r>
              <a:rPr lang="fi-FI" sz="1400" dirty="0" err="1"/>
              <a:t>Introduction</a:t>
            </a:r>
            <a:r>
              <a:rPr lang="fi-FI" sz="1400" dirty="0"/>
              <a:t>, </a:t>
            </a:r>
            <a:r>
              <a:rPr lang="fi-FI" sz="1400" dirty="0" err="1"/>
              <a:t>presentations</a:t>
            </a:r>
            <a:r>
              <a:rPr lang="fi-FI" sz="1400" dirty="0"/>
              <a:t>, </a:t>
            </a:r>
            <a:r>
              <a:rPr lang="fi-FI" sz="1400" dirty="0" err="1"/>
              <a:t>rules</a:t>
            </a:r>
            <a:r>
              <a:rPr lang="fi-FI" sz="1400" dirty="0"/>
              <a:t> of 	</a:t>
            </a:r>
            <a:r>
              <a:rPr lang="fi-FI" sz="1400" dirty="0" err="1"/>
              <a:t>the</a:t>
            </a:r>
            <a:r>
              <a:rPr lang="fi-FI" sz="1400" dirty="0"/>
              <a:t> </a:t>
            </a:r>
            <a:r>
              <a:rPr lang="fi-FI" sz="1400" dirty="0" err="1"/>
              <a:t>game</a:t>
            </a:r>
            <a:r>
              <a:rPr lang="fi-FI" sz="1400" dirty="0"/>
              <a:t>, 	</a:t>
            </a:r>
            <a:r>
              <a:rPr lang="fi-FI" sz="1400" dirty="0" err="1"/>
              <a:t>getting</a:t>
            </a:r>
            <a:r>
              <a:rPr lang="fi-FI" sz="1400" dirty="0"/>
              <a:t> in </a:t>
            </a:r>
            <a:r>
              <a:rPr lang="fi-FI" sz="1400" dirty="0" err="1"/>
              <a:t>the</a:t>
            </a:r>
            <a:r>
              <a:rPr lang="fi-FI" sz="1400" dirty="0"/>
              <a:t> </a:t>
            </a:r>
            <a:r>
              <a:rPr lang="fi-FI" sz="1400" dirty="0" err="1"/>
              <a:t>mood</a:t>
            </a:r>
            <a:endParaRPr lang="fi-FI" sz="1400" dirty="0"/>
          </a:p>
          <a:p>
            <a:pPr marL="0" lvl="0" indent="0">
              <a:spcBef>
                <a:spcPts val="0"/>
              </a:spcBef>
              <a:buSzPts val="1600"/>
              <a:buNone/>
            </a:pPr>
            <a:endParaRPr lang="fi-FI" sz="1400" dirty="0"/>
          </a:p>
          <a:p>
            <a:pPr marL="0" lvl="0" indent="0">
              <a:spcBef>
                <a:spcPts val="0"/>
              </a:spcBef>
              <a:buSzPts val="1600"/>
              <a:buNone/>
            </a:pPr>
            <a:r>
              <a:rPr lang="fi-FI" sz="1400" b="1" dirty="0"/>
              <a:t>85     	Group </a:t>
            </a:r>
            <a:r>
              <a:rPr lang="fi-FI" sz="1400" b="1" dirty="0" err="1"/>
              <a:t>discussion</a:t>
            </a:r>
            <a:r>
              <a:rPr lang="fi-FI" sz="1400" b="1" dirty="0"/>
              <a:t> (</a:t>
            </a:r>
            <a:r>
              <a:rPr lang="fi-FI" sz="1400" b="1" dirty="0" err="1"/>
              <a:t>incl</a:t>
            </a:r>
            <a:r>
              <a:rPr lang="fi-FI" sz="1400" b="1" dirty="0"/>
              <a:t>. </a:t>
            </a:r>
            <a:r>
              <a:rPr lang="fi-FI" sz="1400" b="1" dirty="0" err="1"/>
              <a:t>break</a:t>
            </a:r>
            <a:r>
              <a:rPr lang="fi-FI" sz="1400" b="1"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Discussion</a:t>
            </a:r>
            <a:r>
              <a:rPr lang="fi-FI" sz="1400" dirty="0"/>
              <a:t> </a:t>
            </a:r>
            <a:r>
              <a:rPr lang="fi-FI" sz="1400" dirty="0" err="1"/>
              <a:t>outcome</a:t>
            </a:r>
            <a:r>
              <a:rPr lang="fi-FI" sz="1400" dirty="0"/>
              <a:t>: </a:t>
            </a:r>
            <a:r>
              <a:rPr lang="fi-FI" sz="1400" dirty="0" err="1"/>
              <a:t>writing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Discussion</a:t>
            </a:r>
            <a:r>
              <a:rPr lang="fi-FI" sz="1400" dirty="0"/>
              <a:t> </a:t>
            </a:r>
            <a:r>
              <a:rPr lang="fi-FI" sz="1400" dirty="0" err="1"/>
              <a:t>outcome</a:t>
            </a:r>
            <a:r>
              <a:rPr lang="fi-FI" sz="1400" dirty="0"/>
              <a:t>: </a:t>
            </a:r>
            <a:r>
              <a:rPr lang="fi-FI" sz="1400" dirty="0" err="1"/>
              <a:t>sharing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Thank</a:t>
            </a:r>
            <a:r>
              <a:rPr lang="fi-FI" sz="1400" dirty="0"/>
              <a:t> </a:t>
            </a:r>
            <a:r>
              <a:rPr lang="fi-FI" sz="1400" dirty="0" err="1"/>
              <a:t>you</a:t>
            </a:r>
            <a:r>
              <a:rPr lang="fi-FI" sz="1400" dirty="0"/>
              <a:t>, </a:t>
            </a:r>
            <a:r>
              <a:rPr lang="fi-FI" sz="1400" dirty="0" err="1"/>
              <a:t>closing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Total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33565" y="997527"/>
            <a:ext cx="5607423" cy="49998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Try to pick up on topics that come up in </a:t>
            </a:r>
            <a:r>
              <a:rPr lang="fi-FI" sz="1400" i="1" dirty="0" err="1"/>
              <a:t>the</a:t>
            </a:r>
            <a:r>
              <a:rPr lang="fi-FI" sz="1400" i="1" dirty="0"/>
              <a:t> </a:t>
            </a:r>
            <a:r>
              <a:rPr lang="fi-FI" sz="1400" i="1" dirty="0" err="1"/>
              <a:t>conversation</a:t>
            </a:r>
            <a:r>
              <a:rPr lang="fi-FI" sz="1400" i="1" dirty="0"/>
              <a:t>. Use them to formulate additional questions. It is good to let </a:t>
            </a:r>
            <a:r>
              <a:rPr lang="fi-FI" sz="1400" i="1" dirty="0" err="1"/>
              <a:t>the</a:t>
            </a:r>
            <a:r>
              <a:rPr lang="fi-FI" sz="1400" i="1" dirty="0"/>
              <a:t> </a:t>
            </a:r>
            <a:r>
              <a:rPr lang="fi-FI" sz="1400" i="1" dirty="0" err="1"/>
              <a:t>dialogue</a:t>
            </a:r>
            <a:r>
              <a:rPr lang="fi-FI" sz="1400" i="1" dirty="0"/>
              <a:t> proceed at its own pace and avoid turning it into an interview</a:t>
            </a:r>
            <a:r>
              <a:rPr lang="fi-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fi-FI" sz="1400" i="1" dirty="0"/>
              <a:t>At an appropriate stage, move on to </a:t>
            </a:r>
            <a:r>
              <a:rPr lang="fi-FI" sz="1400" i="1" dirty="0" err="1"/>
              <a:t>discussing</a:t>
            </a:r>
            <a:r>
              <a:rPr lang="fi-FI" sz="1400" i="1" dirty="0"/>
              <a:t> the organisation and your own role, as well as what kind of support is needed to strengthen the activities.</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Additional questions:</a:t>
            </a:r>
          </a:p>
          <a:p>
            <a:pPr marL="0" indent="0">
              <a:lnSpc>
                <a:spcPct val="100000"/>
              </a:lnSpc>
              <a:spcBef>
                <a:spcPts val="0"/>
              </a:spcBef>
              <a:buSzPts val="1600"/>
              <a:buNone/>
            </a:pPr>
            <a:endParaRPr lang="fi-FI" sz="1400" b="1" i="1" dirty="0">
              <a:solidFill>
                <a:schemeClr val="tx1"/>
              </a:solidFill>
            </a:endParaRPr>
          </a:p>
          <a:p>
            <a:pPr marL="285750" indent="-285750">
              <a:lnSpc>
                <a:spcPct val="100000"/>
              </a:lnSpc>
              <a:spcBef>
                <a:spcPts val="0"/>
              </a:spcBef>
              <a:buSzPts val="1600"/>
            </a:pPr>
            <a:r>
              <a:rPr lang="fi-FI" sz="1400" b="1" dirty="0">
                <a:solidFill>
                  <a:schemeClr val="tx1"/>
                </a:solidFill>
              </a:rPr>
              <a:t>What role do you see for your organisation or yourself in this situation? </a:t>
            </a:r>
          </a:p>
          <a:p>
            <a:pPr marL="285750" indent="-285750">
              <a:lnSpc>
                <a:spcPct val="100000"/>
              </a:lnSpc>
              <a:spcBef>
                <a:spcPts val="0"/>
              </a:spcBef>
              <a:buSzPts val="1600"/>
            </a:pPr>
            <a:r>
              <a:rPr lang="fi-FI" sz="1400" b="1" dirty="0">
                <a:solidFill>
                  <a:schemeClr val="tx1"/>
                </a:solidFill>
              </a:rPr>
              <a:t>What kind of support do you need to strengthen your own activities? </a:t>
            </a:r>
          </a:p>
          <a:p>
            <a:pPr marL="285750" indent="-285750">
              <a:lnSpc>
                <a:spcPct val="100000"/>
              </a:lnSpc>
              <a:spcBef>
                <a:spcPts val="0"/>
              </a:spcBef>
              <a:buSzPts val="1600"/>
            </a:pPr>
            <a:endParaRPr lang="fi-FI" sz="1400" b="1" dirty="0">
              <a:solidFill>
                <a:schemeClr val="tx1"/>
              </a:solidFill>
            </a:endParaRPr>
          </a:p>
          <a:p>
            <a:pPr marL="0" indent="0">
              <a:lnSpc>
                <a:spcPct val="100000"/>
              </a:lnSpc>
              <a:spcBef>
                <a:spcPts val="0"/>
              </a:spcBef>
              <a:buSzPts val="1600"/>
              <a:buNone/>
            </a:pPr>
            <a:endParaRPr lang="fi-FI" sz="1400" b="1" dirty="0">
              <a:solidFill>
                <a:schemeClr val="tx1"/>
              </a:solidFill>
            </a:endParaRPr>
          </a:p>
          <a:p>
            <a:pPr marL="0" indent="0">
              <a:lnSpc>
                <a:spcPct val="100000"/>
              </a:lnSpc>
              <a:spcBef>
                <a:spcPts val="0"/>
              </a:spcBef>
              <a:buSzPts val="1600"/>
              <a:buNone/>
            </a:pPr>
            <a:r>
              <a:rPr lang="fi-FI" sz="1400" i="1" dirty="0"/>
              <a:t>After asking the question, use individual reflection or pair work if necessary.</a:t>
            </a:r>
          </a:p>
          <a:p>
            <a:pPr marL="0" lvl="0" indent="0">
              <a:spcBef>
                <a:spcPts val="0"/>
              </a:spcBef>
              <a:buSzPts val="1600"/>
              <a:buNone/>
            </a:pPr>
            <a:endParaRPr lang="fi-FI" sz="1400" dirty="0"/>
          </a:p>
          <a:p>
            <a:pPr marL="0" indent="0">
              <a:lnSpc>
                <a:spcPct val="100000"/>
              </a:lnSpc>
              <a:spcBef>
                <a:spcPts val="0"/>
              </a:spcBef>
              <a:buSzPts val="1600"/>
              <a:buNone/>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457200" lvl="0" indent="0" algn="l" rtl="0">
              <a:lnSpc>
                <a:spcPct val="115000"/>
              </a:lnSpc>
              <a:spcBef>
                <a:spcPts val="1000"/>
              </a:spcBef>
              <a:spcAft>
                <a:spcPts val="0"/>
              </a:spcAft>
              <a:buNone/>
            </a:pPr>
            <a:r>
              <a:rPr lang="fi-FI" sz="1400" dirty="0">
                <a:highlight>
                  <a:srgbClr val="FFFFFF"/>
                </a:highlight>
              </a:rPr>
              <a:t>		                     </a:t>
            </a:r>
            <a:endParaRPr sz="1400"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err="1"/>
              <a:t>Joint</a:t>
            </a:r>
            <a:r>
              <a:rPr lang="fi-FI" sz="1800" b="1" dirty="0"/>
              <a:t> </a:t>
            </a:r>
            <a:r>
              <a:rPr lang="fi-FI" sz="1800" b="1" dirty="0" err="1"/>
              <a:t>conversation</a:t>
            </a:r>
            <a:r>
              <a:rPr lang="fi-FI" sz="1800" b="1" dirty="0"/>
              <a:t> (2/2)</a:t>
            </a:r>
            <a:endParaRPr sz="1800" b="1" dirty="0"/>
          </a:p>
        </p:txBody>
      </p:sp>
      <p:sp>
        <p:nvSpPr>
          <p:cNvPr id="2" name="Google Shape;313;p20">
            <a:extLst>
              <a:ext uri="{FF2B5EF4-FFF2-40B4-BE49-F238E27FC236}">
                <a16:creationId xmlns:a16="http://schemas.microsoft.com/office/drawing/2014/main" id="{597487CD-AC77-5F10-93AA-5D686CDE8B60}"/>
              </a:ext>
            </a:extLst>
          </p:cNvPr>
          <p:cNvSpPr txBox="1">
            <a:spLocks/>
          </p:cNvSpPr>
          <p:nvPr/>
        </p:nvSpPr>
        <p:spPr>
          <a:xfrm>
            <a:off x="640850" y="491013"/>
            <a:ext cx="4737900"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lnSpc>
                <a:spcPct val="110000"/>
              </a:lnSpc>
              <a:buSzPts val="1600"/>
            </a:pPr>
            <a:r>
              <a:rPr lang="fi-FI" sz="2000" dirty="0" err="1"/>
              <a:t>Boderland</a:t>
            </a:r>
            <a:r>
              <a:rPr lang="fi-FI" sz="2000" dirty="0"/>
              <a:t> </a:t>
            </a:r>
            <a:r>
              <a:rPr lang="fi-FI" sz="2000" dirty="0" err="1"/>
              <a:t>Dialogues</a:t>
            </a:r>
            <a:endParaRPr lang="fi-FI" sz="2000" b="1" dirty="0">
              <a:latin typeface="Inter"/>
              <a:ea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Minutes</a:t>
            </a:r>
            <a:r>
              <a:rPr lang="fi-FI" sz="1400" dirty="0"/>
              <a:t>    </a:t>
            </a:r>
            <a:r>
              <a:rPr lang="fi-FI" sz="1400" dirty="0" err="1"/>
              <a:t>Section</a:t>
            </a:r>
            <a:endParaRPr lang="fi-FI" sz="1400" dirty="0"/>
          </a:p>
          <a:p>
            <a:pPr marL="0" lvl="0" indent="0">
              <a:spcBef>
                <a:spcPts val="0"/>
              </a:spcBef>
              <a:buSzPts val="1600"/>
              <a:buNone/>
            </a:pPr>
            <a:r>
              <a:rPr lang="fi-FI" sz="1400" dirty="0"/>
              <a:t>				</a:t>
            </a:r>
          </a:p>
          <a:p>
            <a:pPr marL="0" lvl="0" indent="0">
              <a:spcBef>
                <a:spcPts val="0"/>
              </a:spcBef>
              <a:buSzPts val="1600"/>
              <a:buNone/>
            </a:pPr>
            <a:r>
              <a:rPr lang="fi-FI" sz="1400" dirty="0"/>
              <a:t>15     	</a:t>
            </a:r>
            <a:r>
              <a:rPr lang="fi-FI" sz="1400" dirty="0" err="1"/>
              <a:t>Introduction</a:t>
            </a:r>
            <a:r>
              <a:rPr lang="fi-FI" sz="1400" dirty="0"/>
              <a:t>, </a:t>
            </a:r>
            <a:r>
              <a:rPr lang="fi-FI" sz="1400" dirty="0" err="1"/>
              <a:t>presentations</a:t>
            </a:r>
            <a:r>
              <a:rPr lang="fi-FI" sz="1400" dirty="0"/>
              <a:t>, </a:t>
            </a:r>
            <a:r>
              <a:rPr lang="fi-FI" sz="1400" dirty="0" err="1"/>
              <a:t>rules</a:t>
            </a:r>
            <a:r>
              <a:rPr lang="fi-FI" sz="1400" dirty="0"/>
              <a:t> of 	</a:t>
            </a:r>
            <a:r>
              <a:rPr lang="fi-FI" sz="1400" dirty="0" err="1"/>
              <a:t>the</a:t>
            </a:r>
            <a:r>
              <a:rPr lang="fi-FI" sz="1400" dirty="0"/>
              <a:t> </a:t>
            </a:r>
            <a:r>
              <a:rPr lang="fi-FI" sz="1400" dirty="0" err="1"/>
              <a:t>game</a:t>
            </a:r>
            <a:r>
              <a:rPr lang="fi-FI" sz="1400" dirty="0"/>
              <a:t>, 	</a:t>
            </a:r>
            <a:r>
              <a:rPr lang="fi-FI" sz="1400" dirty="0" err="1"/>
              <a:t>getting</a:t>
            </a:r>
            <a:r>
              <a:rPr lang="fi-FI" sz="1400" dirty="0"/>
              <a:t> in </a:t>
            </a:r>
            <a:r>
              <a:rPr lang="fi-FI" sz="1400" dirty="0" err="1"/>
              <a:t>the</a:t>
            </a:r>
            <a:r>
              <a:rPr lang="fi-FI" sz="1400" dirty="0"/>
              <a:t> </a:t>
            </a:r>
            <a:r>
              <a:rPr lang="fi-FI" sz="1400" dirty="0" err="1"/>
              <a:t>mood</a:t>
            </a:r>
            <a:endParaRPr lang="fi-FI" sz="1400" dirty="0"/>
          </a:p>
          <a:p>
            <a:pPr marL="0" lvl="0" indent="0">
              <a:spcBef>
                <a:spcPts val="0"/>
              </a:spcBef>
              <a:buSzPts val="1600"/>
              <a:buNone/>
            </a:pPr>
            <a:endParaRPr lang="fi-FI" sz="1400" b="1" dirty="0"/>
          </a:p>
          <a:p>
            <a:pPr marL="0" lvl="0" indent="0">
              <a:spcBef>
                <a:spcPts val="0"/>
              </a:spcBef>
              <a:buSzPts val="1600"/>
              <a:buNone/>
            </a:pPr>
            <a:r>
              <a:rPr lang="fi-FI" sz="1400" dirty="0"/>
              <a:t>85     	Group </a:t>
            </a:r>
            <a:r>
              <a:rPr lang="fi-FI" sz="1400" dirty="0" err="1"/>
              <a:t>discussion</a:t>
            </a:r>
            <a:r>
              <a:rPr lang="fi-FI" sz="1400" dirty="0"/>
              <a:t> (</a:t>
            </a:r>
            <a:r>
              <a:rPr lang="fi-FI" sz="1400" dirty="0" err="1"/>
              <a:t>incl</a:t>
            </a:r>
            <a:r>
              <a:rPr lang="fi-FI" sz="1400" dirty="0"/>
              <a:t>. </a:t>
            </a:r>
            <a:r>
              <a:rPr lang="fi-FI" sz="1400" dirty="0" err="1"/>
              <a:t>break</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b="1" dirty="0"/>
              <a:t>5    	</a:t>
            </a:r>
            <a:r>
              <a:rPr lang="fi-FI" sz="1400" b="1" dirty="0" err="1"/>
              <a:t>Discussion</a:t>
            </a:r>
            <a:r>
              <a:rPr lang="fi-FI" sz="1400" b="1" dirty="0"/>
              <a:t> </a:t>
            </a:r>
            <a:r>
              <a:rPr lang="fi-FI" sz="1400" b="1" dirty="0" err="1"/>
              <a:t>outcome</a:t>
            </a:r>
            <a:r>
              <a:rPr lang="fi-FI" sz="1400" b="1" dirty="0"/>
              <a:t>: </a:t>
            </a:r>
            <a:r>
              <a:rPr lang="fi-FI" sz="1400" b="1" dirty="0" err="1"/>
              <a:t>writing</a:t>
            </a:r>
            <a:endParaRPr lang="fi-FI" sz="1400" b="1"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Discussion</a:t>
            </a:r>
            <a:r>
              <a:rPr lang="fi-FI" sz="1400" dirty="0"/>
              <a:t> </a:t>
            </a:r>
            <a:r>
              <a:rPr lang="fi-FI" sz="1400" dirty="0" err="1"/>
              <a:t>outcome</a:t>
            </a:r>
            <a:r>
              <a:rPr lang="fi-FI" sz="1400" dirty="0"/>
              <a:t>: </a:t>
            </a:r>
            <a:r>
              <a:rPr lang="fi-FI" sz="1400" dirty="0" err="1"/>
              <a:t>sharing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Thank</a:t>
            </a:r>
            <a:r>
              <a:rPr lang="fi-FI" sz="1400" dirty="0"/>
              <a:t> </a:t>
            </a:r>
            <a:r>
              <a:rPr lang="fi-FI" sz="1400" dirty="0" err="1"/>
              <a:t>you</a:t>
            </a:r>
            <a:r>
              <a:rPr lang="fi-FI" sz="1400" dirty="0"/>
              <a:t>, </a:t>
            </a:r>
            <a:r>
              <a:rPr lang="fi-FI" sz="1400" dirty="0" err="1"/>
              <a:t>closing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Total 120 min</a:t>
            </a:r>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The dialogue is coming to an end. I would like to hear what issues, feelings or thoughts </a:t>
            </a:r>
            <a:r>
              <a:rPr lang="fi-FI" sz="1400" dirty="0" err="1"/>
              <a:t>our</a:t>
            </a:r>
            <a:r>
              <a:rPr lang="fi-FI" sz="1400" dirty="0"/>
              <a:t> </a:t>
            </a:r>
            <a:r>
              <a:rPr lang="fi-FI" sz="1400" dirty="0" err="1"/>
              <a:t>dialogue</a:t>
            </a:r>
            <a:r>
              <a:rPr lang="fi-FI" sz="1400" dirty="0"/>
              <a:t> has raised.</a:t>
            </a:r>
            <a:endParaRPr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Ask everyone to write on the piece of paper that you placed under their chair with a pen before </a:t>
            </a:r>
            <a:r>
              <a:rPr lang="fi-FI" sz="1400" i="1" dirty="0" err="1"/>
              <a:t>the</a:t>
            </a:r>
            <a:r>
              <a:rPr lang="fi-FI" sz="1400" i="1" dirty="0"/>
              <a:t> </a:t>
            </a:r>
            <a:r>
              <a:rPr lang="fi-FI" sz="1400" i="1" dirty="0" err="1"/>
              <a:t>conversation</a:t>
            </a:r>
            <a:r>
              <a:rPr lang="fi-FI" sz="1400" i="1" dirty="0"/>
              <a:t> began.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Working individually, write down 1-3 thoughts or issues from </a:t>
            </a:r>
            <a:r>
              <a:rPr lang="fi-FI" sz="1400" dirty="0" err="1"/>
              <a:t>the</a:t>
            </a:r>
            <a:r>
              <a:rPr lang="fi-FI" sz="1400" dirty="0"/>
              <a:t> </a:t>
            </a:r>
            <a:r>
              <a:rPr lang="fi-FI" sz="1400" dirty="0" err="1"/>
              <a:t>dialogue</a:t>
            </a:r>
            <a:r>
              <a:rPr lang="fi-FI" sz="1400" dirty="0"/>
              <a:t> that are somehow significant or central to you in complete sentences. We will collect these to support </a:t>
            </a:r>
            <a:r>
              <a:rPr lang="fi-FI" sz="1400" dirty="0" err="1"/>
              <a:t>the</a:t>
            </a:r>
            <a:r>
              <a:rPr lang="fi-FI" sz="1400" dirty="0"/>
              <a:t> </a:t>
            </a:r>
            <a:r>
              <a:rPr lang="fi-FI" sz="1400" dirty="0" err="1"/>
              <a:t>notes</a:t>
            </a:r>
            <a:r>
              <a:rPr lang="fi-FI" sz="1400" dirty="0"/>
              <a:t> so that no individual can be identified.</a:t>
            </a:r>
          </a:p>
          <a:p>
            <a:pPr marL="0" lvl="0" indent="0" algn="l" rtl="0">
              <a:lnSpc>
                <a:spcPct val="110000"/>
              </a:lnSpc>
              <a:spcBef>
                <a:spcPts val="0"/>
              </a:spcBef>
              <a:spcAft>
                <a:spcPts val="0"/>
              </a:spcAft>
              <a:buClr>
                <a:schemeClr val="dk1"/>
              </a:buClr>
              <a:buSzPts val="1600"/>
              <a:buNone/>
            </a:pPr>
            <a:r>
              <a:rPr lang="fi-FI" sz="1400" dirty="0"/>
              <a:t>You have three minutes, starting now.</a:t>
            </a:r>
          </a:p>
          <a:p>
            <a:pPr marL="0" lvl="0" indent="0" algn="l" rtl="0">
              <a:lnSpc>
                <a:spcPct val="110000"/>
              </a:lnSpc>
              <a:spcBef>
                <a:spcPts val="0"/>
              </a:spcBef>
              <a:spcAft>
                <a:spcPts val="0"/>
              </a:spcAft>
              <a:buClr>
                <a:schemeClr val="dk1"/>
              </a:buClr>
              <a:buSzPts val="1600"/>
              <a:buNone/>
            </a:pPr>
            <a:r>
              <a:rPr lang="fi-FI" sz="1400" dirty="0"/>
              <a:t> </a:t>
            </a:r>
          </a:p>
          <a:p>
            <a:pPr marL="0" lvl="0" indent="0" algn="l" rtl="0">
              <a:lnSpc>
                <a:spcPct val="110000"/>
              </a:lnSpc>
              <a:spcBef>
                <a:spcPts val="0"/>
              </a:spcBef>
              <a:spcAft>
                <a:spcPts val="0"/>
              </a:spcAft>
              <a:buClr>
                <a:schemeClr val="dk1"/>
              </a:buClr>
              <a:buSzPts val="1600"/>
              <a:buNone/>
            </a:pPr>
            <a:r>
              <a:rPr lang="fi-FI" sz="1400" dirty="0"/>
              <a:t>The three minutes are up.</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Outcome of </a:t>
            </a:r>
            <a:r>
              <a:rPr lang="fi-FI" sz="1800" b="1" dirty="0" err="1"/>
              <a:t>the</a:t>
            </a:r>
            <a:r>
              <a:rPr lang="fi-FI" sz="1800" b="1" dirty="0"/>
              <a:t> </a:t>
            </a:r>
            <a:r>
              <a:rPr lang="fi-FI" sz="1800" b="1" dirty="0" err="1"/>
              <a:t>conversation</a:t>
            </a:r>
            <a:r>
              <a:rPr lang="fi-FI" sz="1800" b="1" dirty="0"/>
              <a:t>: writing</a:t>
            </a:r>
            <a:endParaRPr sz="1800" b="1" dirty="0"/>
          </a:p>
        </p:txBody>
      </p:sp>
      <p:sp>
        <p:nvSpPr>
          <p:cNvPr id="4" name="Google Shape;313;p20">
            <a:extLst>
              <a:ext uri="{FF2B5EF4-FFF2-40B4-BE49-F238E27FC236}">
                <a16:creationId xmlns:a16="http://schemas.microsoft.com/office/drawing/2014/main" id="{E1A97F1B-D6E0-EAA2-E70D-E2751792EFD3}"/>
              </a:ext>
            </a:extLst>
          </p:cNvPr>
          <p:cNvSpPr txBox="1">
            <a:spLocks noGrp="1"/>
          </p:cNvSpPr>
          <p:nvPr>
            <p:ph type="body" idx="3"/>
          </p:nvPr>
        </p:nvSpPr>
        <p:spPr>
          <a:xfrm>
            <a:off x="640850" y="55440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dirty="0" err="1"/>
              <a:t>Boderland</a:t>
            </a:r>
            <a:r>
              <a:rPr lang="fi-FI" sz="2000" dirty="0"/>
              <a:t> </a:t>
            </a:r>
            <a:r>
              <a:rPr lang="fi-FI" sz="2000" dirty="0" err="1"/>
              <a:t>Dialogues</a:t>
            </a:r>
            <a:endParaRPr lang="fi-FI" sz="2000" b="1" dirty="0">
              <a:latin typeface="Inter"/>
              <a:ea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Minutes</a:t>
            </a:r>
            <a:r>
              <a:rPr lang="fi-FI" sz="1400" dirty="0"/>
              <a:t>    </a:t>
            </a:r>
            <a:r>
              <a:rPr lang="fi-FI" sz="1400" dirty="0" err="1"/>
              <a:t>Section</a:t>
            </a:r>
            <a:endParaRPr lang="fi-FI" sz="1400" dirty="0"/>
          </a:p>
          <a:p>
            <a:pPr marL="0" lvl="0" indent="0">
              <a:spcBef>
                <a:spcPts val="0"/>
              </a:spcBef>
              <a:buSzPts val="1600"/>
              <a:buNone/>
            </a:pPr>
            <a:r>
              <a:rPr lang="fi-FI" sz="1400" dirty="0"/>
              <a:t>				</a:t>
            </a:r>
          </a:p>
          <a:p>
            <a:pPr marL="0" lvl="0" indent="0">
              <a:spcBef>
                <a:spcPts val="0"/>
              </a:spcBef>
              <a:buSzPts val="1600"/>
              <a:buNone/>
            </a:pPr>
            <a:r>
              <a:rPr lang="fi-FI" sz="1400" dirty="0"/>
              <a:t>15     	</a:t>
            </a:r>
            <a:r>
              <a:rPr lang="fi-FI" sz="1400" dirty="0" err="1"/>
              <a:t>Introduction</a:t>
            </a:r>
            <a:r>
              <a:rPr lang="fi-FI" sz="1400" dirty="0"/>
              <a:t>, </a:t>
            </a:r>
            <a:r>
              <a:rPr lang="fi-FI" sz="1400" dirty="0" err="1"/>
              <a:t>presentations</a:t>
            </a:r>
            <a:r>
              <a:rPr lang="fi-FI" sz="1400" dirty="0"/>
              <a:t>, </a:t>
            </a:r>
            <a:r>
              <a:rPr lang="fi-FI" sz="1400" dirty="0" err="1"/>
              <a:t>rules</a:t>
            </a:r>
            <a:r>
              <a:rPr lang="fi-FI" sz="1400" dirty="0"/>
              <a:t> of 	</a:t>
            </a:r>
            <a:r>
              <a:rPr lang="fi-FI" sz="1400" dirty="0" err="1"/>
              <a:t>the</a:t>
            </a:r>
            <a:r>
              <a:rPr lang="fi-FI" sz="1400" dirty="0"/>
              <a:t> </a:t>
            </a:r>
            <a:r>
              <a:rPr lang="fi-FI" sz="1400" dirty="0" err="1"/>
              <a:t>game</a:t>
            </a:r>
            <a:r>
              <a:rPr lang="fi-FI" sz="1400" dirty="0"/>
              <a:t>, 	</a:t>
            </a:r>
            <a:r>
              <a:rPr lang="fi-FI" sz="1400" dirty="0" err="1"/>
              <a:t>getting</a:t>
            </a:r>
            <a:r>
              <a:rPr lang="fi-FI" sz="1400" dirty="0"/>
              <a:t> in </a:t>
            </a:r>
            <a:r>
              <a:rPr lang="fi-FI" sz="1400" dirty="0" err="1"/>
              <a:t>the</a:t>
            </a:r>
            <a:r>
              <a:rPr lang="fi-FI" sz="1400" dirty="0"/>
              <a:t> </a:t>
            </a:r>
            <a:r>
              <a:rPr lang="fi-FI" sz="1400" dirty="0" err="1"/>
              <a:t>mood</a:t>
            </a:r>
            <a:endParaRPr lang="fi-FI" sz="1400" dirty="0"/>
          </a:p>
          <a:p>
            <a:pPr marL="0" lvl="0" indent="0">
              <a:spcBef>
                <a:spcPts val="0"/>
              </a:spcBef>
              <a:buSzPts val="1600"/>
              <a:buNone/>
            </a:pPr>
            <a:endParaRPr lang="fi-FI" sz="1400" b="1" dirty="0"/>
          </a:p>
          <a:p>
            <a:pPr marL="0" lvl="0" indent="0">
              <a:spcBef>
                <a:spcPts val="0"/>
              </a:spcBef>
              <a:buSzPts val="1600"/>
              <a:buNone/>
            </a:pPr>
            <a:r>
              <a:rPr lang="fi-FI" sz="1400" dirty="0"/>
              <a:t>85     	Group </a:t>
            </a:r>
            <a:r>
              <a:rPr lang="fi-FI" sz="1400" dirty="0" err="1"/>
              <a:t>discussion</a:t>
            </a:r>
            <a:r>
              <a:rPr lang="fi-FI" sz="1400" dirty="0"/>
              <a:t> (</a:t>
            </a:r>
            <a:r>
              <a:rPr lang="fi-FI" sz="1400" dirty="0" err="1"/>
              <a:t>incl</a:t>
            </a:r>
            <a:r>
              <a:rPr lang="fi-FI" sz="1400" dirty="0"/>
              <a:t>. </a:t>
            </a:r>
            <a:r>
              <a:rPr lang="fi-FI" sz="1400" dirty="0" err="1"/>
              <a:t>break</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Discussion</a:t>
            </a:r>
            <a:r>
              <a:rPr lang="fi-FI" sz="1400" dirty="0"/>
              <a:t> </a:t>
            </a:r>
            <a:r>
              <a:rPr lang="fi-FI" sz="1400" dirty="0" err="1"/>
              <a:t>outcome</a:t>
            </a:r>
            <a:r>
              <a:rPr lang="fi-FI" sz="1400" dirty="0"/>
              <a:t>: </a:t>
            </a:r>
            <a:r>
              <a:rPr lang="fi-FI" sz="1400" dirty="0" err="1"/>
              <a:t>writing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b="1" dirty="0"/>
              <a:t>10    	</a:t>
            </a:r>
            <a:r>
              <a:rPr lang="fi-FI" sz="1400" b="1" dirty="0" err="1"/>
              <a:t>Discussion</a:t>
            </a:r>
            <a:r>
              <a:rPr lang="fi-FI" sz="1400" b="1" dirty="0"/>
              <a:t> </a:t>
            </a:r>
            <a:r>
              <a:rPr lang="fi-FI" sz="1400" b="1" dirty="0" err="1"/>
              <a:t>outcome</a:t>
            </a:r>
            <a:r>
              <a:rPr lang="fi-FI" sz="1400" b="1" dirty="0"/>
              <a:t>: </a:t>
            </a:r>
            <a:r>
              <a:rPr lang="fi-FI" sz="1400" b="1" dirty="0" err="1"/>
              <a:t>sharing</a:t>
            </a:r>
            <a:endParaRPr lang="fi-FI" sz="1400" b="1"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Thank</a:t>
            </a:r>
            <a:r>
              <a:rPr lang="fi-FI" sz="1400" dirty="0"/>
              <a:t> </a:t>
            </a:r>
            <a:r>
              <a:rPr lang="fi-FI" sz="1400" dirty="0" err="1"/>
              <a:t>you</a:t>
            </a:r>
            <a:r>
              <a:rPr lang="fi-FI" sz="1400" dirty="0"/>
              <a:t>, </a:t>
            </a:r>
            <a:r>
              <a:rPr lang="fi-FI" sz="1400" dirty="0" err="1"/>
              <a:t>closing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Total 120 min</a:t>
            </a:r>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i="1" dirty="0"/>
              <a:t>Ask each person to take turns reading a sentence they have written. </a:t>
            </a:r>
          </a:p>
          <a:p>
            <a:pPr marL="0" indent="0">
              <a:spcBef>
                <a:spcPts val="0"/>
              </a:spcBef>
              <a:buSzPts val="1600"/>
              <a:buNone/>
            </a:pPr>
            <a:endParaRPr lang="fi-FI" sz="1400" dirty="0"/>
          </a:p>
          <a:p>
            <a:pPr marL="0" indent="0">
              <a:spcBef>
                <a:spcPts val="0"/>
              </a:spcBef>
              <a:buSzPts val="1600"/>
              <a:buNone/>
            </a:pPr>
            <a:r>
              <a:rPr lang="fi-FI" sz="1400" dirty="0"/>
              <a:t>Let's start with you. What has been significant in </a:t>
            </a:r>
            <a:r>
              <a:rPr lang="fi-FI" sz="1400" dirty="0" err="1"/>
              <a:t>this</a:t>
            </a:r>
            <a:r>
              <a:rPr lang="fi-FI" sz="1400" dirty="0"/>
              <a:t> </a:t>
            </a:r>
            <a:r>
              <a:rPr lang="fi-FI" sz="1400" dirty="0" err="1"/>
              <a:t>dialogue</a:t>
            </a:r>
            <a:r>
              <a:rPr lang="fi-FI" sz="1400" dirty="0"/>
              <a:t>?</a:t>
            </a:r>
          </a:p>
          <a:p>
            <a:pPr marL="0" indent="0">
              <a:spcBef>
                <a:spcPts val="0"/>
              </a:spcBef>
              <a:buSzPts val="1600"/>
              <a:buNone/>
            </a:pPr>
            <a:endParaRPr lang="fi-FI" sz="1400" dirty="0"/>
          </a:p>
          <a:p>
            <a:pPr marL="0" indent="0">
              <a:spcBef>
                <a:spcPts val="0"/>
              </a:spcBef>
              <a:buSzPts val="1600"/>
              <a:buNone/>
            </a:pPr>
            <a:r>
              <a:rPr lang="fi-FI" sz="1400" i="1" dirty="0"/>
              <a:t>If there is time, ask a few participants to describe </a:t>
            </a:r>
            <a:r>
              <a:rPr lang="fi-FI" sz="1400" i="1" dirty="0" err="1"/>
              <a:t>the</a:t>
            </a:r>
            <a:r>
              <a:rPr lang="fi-FI" sz="1400" i="1" dirty="0"/>
              <a:t> </a:t>
            </a:r>
            <a:r>
              <a:rPr lang="fi-FI" sz="1400" i="1" dirty="0" err="1"/>
              <a:t>conversation</a:t>
            </a:r>
            <a:r>
              <a:rPr lang="fi-FI" sz="1400" i="1" dirty="0"/>
              <a:t> in their own words. </a:t>
            </a:r>
          </a:p>
          <a:p>
            <a:pPr marL="0" indent="0">
              <a:spcBef>
                <a:spcPts val="0"/>
              </a:spcBef>
              <a:buSzPts val="1600"/>
              <a:buNone/>
            </a:pPr>
            <a:endParaRPr lang="fi-FI" sz="1400" dirty="0"/>
          </a:p>
          <a:p>
            <a:pPr marL="0" indent="0">
              <a:spcBef>
                <a:spcPts val="0"/>
              </a:spcBef>
              <a:buSzPts val="1600"/>
              <a:buNone/>
            </a:pPr>
            <a:r>
              <a:rPr lang="fi-FI" sz="1400" dirty="0"/>
              <a:t>Finally, let's go over what </a:t>
            </a:r>
            <a:r>
              <a:rPr lang="fi-FI" sz="1400" dirty="0" err="1"/>
              <a:t>this</a:t>
            </a:r>
            <a:r>
              <a:rPr lang="fi-FI" sz="1400" dirty="0"/>
              <a:t> </a:t>
            </a:r>
            <a:r>
              <a:rPr lang="fi-FI" sz="1400" dirty="0" err="1"/>
              <a:t>dialogue</a:t>
            </a:r>
            <a:r>
              <a:rPr lang="fi-FI" sz="1400" dirty="0"/>
              <a:t> has been like for you. Your experiences may vary greatly. Anyone who is ready can start.</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Outcome of </a:t>
            </a:r>
            <a:r>
              <a:rPr lang="fi-FI" sz="1800" b="1" dirty="0" err="1"/>
              <a:t>the</a:t>
            </a:r>
            <a:r>
              <a:rPr lang="fi-FI" sz="1800" b="1" dirty="0"/>
              <a:t> </a:t>
            </a:r>
            <a:r>
              <a:rPr lang="fi-FI" sz="1800" b="1" dirty="0" err="1"/>
              <a:t>conversationon</a:t>
            </a:r>
            <a:r>
              <a:rPr lang="fi-FI" sz="1800" b="1" dirty="0"/>
              <a:t>: sharing</a:t>
            </a:r>
            <a:endParaRPr sz="1800" b="1" dirty="0"/>
          </a:p>
        </p:txBody>
      </p:sp>
      <p:sp>
        <p:nvSpPr>
          <p:cNvPr id="4" name="Google Shape;313;p20">
            <a:extLst>
              <a:ext uri="{FF2B5EF4-FFF2-40B4-BE49-F238E27FC236}">
                <a16:creationId xmlns:a16="http://schemas.microsoft.com/office/drawing/2014/main" id="{9E1F637F-29C1-E9AD-E509-9C0F6DF238A2}"/>
              </a:ext>
            </a:extLst>
          </p:cNvPr>
          <p:cNvSpPr txBox="1">
            <a:spLocks noGrp="1"/>
          </p:cNvSpPr>
          <p:nvPr>
            <p:ph type="body" idx="3"/>
          </p:nvPr>
        </p:nvSpPr>
        <p:spPr>
          <a:xfrm>
            <a:off x="640850" y="55440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dirty="0" err="1"/>
              <a:t>Boderland</a:t>
            </a:r>
            <a:r>
              <a:rPr lang="fi-FI" sz="2000" dirty="0"/>
              <a:t> </a:t>
            </a:r>
            <a:r>
              <a:rPr lang="fi-FI" sz="2000" dirty="0" err="1"/>
              <a:t>Dialogues</a:t>
            </a:r>
            <a:endParaRPr lang="fi-FI" sz="2000" b="1" dirty="0">
              <a:latin typeface="Inter"/>
              <a:ea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Minutes</a:t>
            </a:r>
            <a:r>
              <a:rPr lang="fi-FI" sz="1400" dirty="0"/>
              <a:t>    </a:t>
            </a:r>
            <a:r>
              <a:rPr lang="fi-FI" sz="1400" dirty="0" err="1"/>
              <a:t>Section</a:t>
            </a:r>
            <a:endParaRPr lang="fi-FI" sz="1400" dirty="0"/>
          </a:p>
          <a:p>
            <a:pPr marL="0" lvl="0" indent="0">
              <a:spcBef>
                <a:spcPts val="0"/>
              </a:spcBef>
              <a:buSzPts val="1600"/>
              <a:buNone/>
            </a:pPr>
            <a:r>
              <a:rPr lang="fi-FI" sz="1400" dirty="0"/>
              <a:t>				</a:t>
            </a:r>
          </a:p>
          <a:p>
            <a:pPr marL="0" lvl="0" indent="0">
              <a:spcBef>
                <a:spcPts val="0"/>
              </a:spcBef>
              <a:buSzPts val="1600"/>
              <a:buNone/>
            </a:pPr>
            <a:r>
              <a:rPr lang="fi-FI" sz="1400" dirty="0"/>
              <a:t>15     	</a:t>
            </a:r>
            <a:r>
              <a:rPr lang="fi-FI" sz="1400" dirty="0" err="1"/>
              <a:t>Introduction</a:t>
            </a:r>
            <a:r>
              <a:rPr lang="fi-FI" sz="1400" dirty="0"/>
              <a:t>, </a:t>
            </a:r>
            <a:r>
              <a:rPr lang="fi-FI" sz="1400" dirty="0" err="1"/>
              <a:t>presentations</a:t>
            </a:r>
            <a:r>
              <a:rPr lang="fi-FI" sz="1400" dirty="0"/>
              <a:t>, </a:t>
            </a:r>
            <a:r>
              <a:rPr lang="fi-FI" sz="1400" dirty="0" err="1"/>
              <a:t>rules</a:t>
            </a:r>
            <a:r>
              <a:rPr lang="fi-FI" sz="1400" dirty="0"/>
              <a:t> of 	</a:t>
            </a:r>
            <a:r>
              <a:rPr lang="fi-FI" sz="1400" dirty="0" err="1"/>
              <a:t>the</a:t>
            </a:r>
            <a:r>
              <a:rPr lang="fi-FI" sz="1400" dirty="0"/>
              <a:t> </a:t>
            </a:r>
            <a:r>
              <a:rPr lang="fi-FI" sz="1400" dirty="0" err="1"/>
              <a:t>game</a:t>
            </a:r>
            <a:r>
              <a:rPr lang="fi-FI" sz="1400" dirty="0"/>
              <a:t>, 	</a:t>
            </a:r>
            <a:r>
              <a:rPr lang="fi-FI" sz="1400" dirty="0" err="1"/>
              <a:t>getting</a:t>
            </a:r>
            <a:r>
              <a:rPr lang="fi-FI" sz="1400" dirty="0"/>
              <a:t> in </a:t>
            </a:r>
            <a:r>
              <a:rPr lang="fi-FI" sz="1400" dirty="0" err="1"/>
              <a:t>the</a:t>
            </a:r>
            <a:r>
              <a:rPr lang="fi-FI" sz="1400" dirty="0"/>
              <a:t> </a:t>
            </a:r>
            <a:r>
              <a:rPr lang="fi-FI" sz="1400" dirty="0" err="1"/>
              <a:t>mood</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85     	Group </a:t>
            </a:r>
            <a:r>
              <a:rPr lang="fi-FI" sz="1400" dirty="0" err="1"/>
              <a:t>discussion</a:t>
            </a:r>
            <a:r>
              <a:rPr lang="fi-FI" sz="1400" dirty="0"/>
              <a:t> (</a:t>
            </a:r>
            <a:r>
              <a:rPr lang="fi-FI" sz="1400" dirty="0" err="1"/>
              <a:t>incl</a:t>
            </a:r>
            <a:r>
              <a:rPr lang="fi-FI" sz="1400" dirty="0"/>
              <a:t>. </a:t>
            </a:r>
            <a:r>
              <a:rPr lang="fi-FI" sz="1400" dirty="0" err="1"/>
              <a:t>break</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Discussion</a:t>
            </a:r>
            <a:r>
              <a:rPr lang="fi-FI" sz="1400" dirty="0"/>
              <a:t> </a:t>
            </a:r>
            <a:r>
              <a:rPr lang="fi-FI" sz="1400" dirty="0" err="1"/>
              <a:t>outcome</a:t>
            </a:r>
            <a:r>
              <a:rPr lang="fi-FI" sz="1400" dirty="0"/>
              <a:t>: </a:t>
            </a:r>
            <a:r>
              <a:rPr lang="fi-FI" sz="1400" dirty="0" err="1"/>
              <a:t>writing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Discussion</a:t>
            </a:r>
            <a:r>
              <a:rPr lang="fi-FI" sz="1400" dirty="0"/>
              <a:t> </a:t>
            </a:r>
            <a:r>
              <a:rPr lang="fi-FI" sz="1400" dirty="0" err="1"/>
              <a:t>outcome</a:t>
            </a:r>
            <a:r>
              <a:rPr lang="fi-FI" sz="1400" dirty="0"/>
              <a:t>: </a:t>
            </a:r>
            <a:r>
              <a:rPr lang="fi-FI" sz="1400" dirty="0" err="1"/>
              <a:t>sharing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b="1" dirty="0"/>
              <a:t>5    	</a:t>
            </a:r>
            <a:r>
              <a:rPr lang="fi-FI" sz="1400" b="1" dirty="0" err="1"/>
              <a:t>Thank</a:t>
            </a:r>
            <a:r>
              <a:rPr lang="fi-FI" sz="1400" b="1" dirty="0"/>
              <a:t> </a:t>
            </a:r>
            <a:r>
              <a:rPr lang="fi-FI" sz="1400" b="1" dirty="0" err="1"/>
              <a:t>you</a:t>
            </a:r>
            <a:r>
              <a:rPr lang="fi-FI" sz="1400" b="1" dirty="0"/>
              <a:t>, </a:t>
            </a:r>
            <a:r>
              <a:rPr lang="fi-FI" sz="1400" b="1" dirty="0" err="1"/>
              <a:t>closing</a:t>
            </a:r>
            <a:endParaRPr lang="fi-FI" sz="1400" b="1" dirty="0"/>
          </a:p>
          <a:p>
            <a:pPr marL="0" lvl="0" indent="0">
              <a:spcBef>
                <a:spcPts val="0"/>
              </a:spcBef>
              <a:buSzPts val="1600"/>
              <a:buNone/>
            </a:pPr>
            <a:endParaRPr lang="fi-FI" sz="1400" dirty="0"/>
          </a:p>
          <a:p>
            <a:pPr marL="0" lvl="0" indent="0">
              <a:spcBef>
                <a:spcPts val="0"/>
              </a:spcBef>
              <a:buSzPts val="1600"/>
              <a:buNone/>
            </a:pPr>
            <a:r>
              <a:rPr lang="fi-FI" sz="1400" dirty="0"/>
              <a:t>Total 120 min</a:t>
            </a:r>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If you wish, you can share your participation in </a:t>
            </a:r>
            <a:r>
              <a:rPr lang="fi-FI" sz="1400" dirty="0" err="1"/>
              <a:t>this</a:t>
            </a:r>
            <a:r>
              <a:rPr lang="fi-FI" sz="1400" dirty="0"/>
              <a:t> </a:t>
            </a:r>
            <a:r>
              <a:rPr lang="fi-FI" sz="1400" dirty="0" err="1"/>
              <a:t>dialogue</a:t>
            </a:r>
            <a:r>
              <a:rPr lang="fi-FI" sz="1400" dirty="0"/>
              <a:t> on social media, for example. You can use the </a:t>
            </a:r>
            <a:r>
              <a:rPr lang="fi-FI" sz="1400" dirty="0" err="1"/>
              <a:t>hashtags</a:t>
            </a:r>
            <a:r>
              <a:rPr lang="fi-FI" sz="1400" dirty="0"/>
              <a:t> #</a:t>
            </a:r>
            <a:r>
              <a:rPr lang="fi-FI" sz="1400" dirty="0" err="1"/>
              <a:t>BoderlandDialogues</a:t>
            </a:r>
            <a:r>
              <a:rPr lang="fi-FI" sz="1400" dirty="0"/>
              <a:t> and #</a:t>
            </a:r>
            <a:r>
              <a:rPr lang="fi-FI" sz="1400" dirty="0" err="1"/>
              <a:t>NationalDialogues</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The dialogue was confidential, so please do not share what others said without their permission. You can share your own thoughts and feelings, as well as general themes that came up in </a:t>
            </a:r>
            <a:r>
              <a:rPr lang="fi-FI" sz="1400" dirty="0" err="1"/>
              <a:t>the</a:t>
            </a:r>
            <a:r>
              <a:rPr lang="fi-FI" sz="1400" dirty="0"/>
              <a:t> </a:t>
            </a:r>
            <a:r>
              <a:rPr lang="fi-FI" sz="1400" dirty="0" err="1"/>
              <a:t>conversation</a:t>
            </a:r>
            <a:r>
              <a:rPr lang="fi-FI" sz="1400" dirty="0"/>
              <a:t>.</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Thank you for participating in </a:t>
            </a:r>
            <a:r>
              <a:rPr lang="fi-FI" sz="1400" dirty="0" err="1"/>
              <a:t>the</a:t>
            </a:r>
            <a:r>
              <a:rPr lang="fi-FI" sz="1400" dirty="0"/>
              <a:t> </a:t>
            </a:r>
            <a:r>
              <a:rPr lang="fi-FI" sz="1400" dirty="0" err="1"/>
              <a:t>dialogue</a:t>
            </a:r>
            <a:endParaRPr lang="fi-FI" sz="1400" dirty="0"/>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b="1" dirty="0"/>
              <a:t>				                 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Thank you and closing remarks</a:t>
            </a:r>
            <a:endParaRPr sz="1800" b="1"/>
          </a:p>
        </p:txBody>
      </p:sp>
      <p:sp>
        <p:nvSpPr>
          <p:cNvPr id="4" name="Google Shape;313;p20">
            <a:extLst>
              <a:ext uri="{FF2B5EF4-FFF2-40B4-BE49-F238E27FC236}">
                <a16:creationId xmlns:a16="http://schemas.microsoft.com/office/drawing/2014/main" id="{7B3B25A2-3145-3220-0B50-CCE6529345C9}"/>
              </a:ext>
            </a:extLst>
          </p:cNvPr>
          <p:cNvSpPr txBox="1">
            <a:spLocks noGrp="1"/>
          </p:cNvSpPr>
          <p:nvPr>
            <p:ph type="body" idx="3"/>
          </p:nvPr>
        </p:nvSpPr>
        <p:spPr>
          <a:xfrm>
            <a:off x="656600" y="55440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dirty="0" err="1"/>
              <a:t>Boderland</a:t>
            </a:r>
            <a:r>
              <a:rPr lang="fi-FI" sz="2000" dirty="0"/>
              <a:t> </a:t>
            </a:r>
            <a:r>
              <a:rPr lang="fi-FI" sz="2000" dirty="0" err="1"/>
              <a:t>Dialogues</a:t>
            </a:r>
            <a:endParaRPr lang="fi-FI" sz="2000" b="1" dirty="0">
              <a:latin typeface="Inter"/>
              <a:ea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36D0BB-6B85-83DA-FBF9-3E851731D806}"/>
              </a:ext>
            </a:extLst>
          </p:cNvPr>
          <p:cNvSpPr>
            <a:spLocks noGrp="1"/>
          </p:cNvSpPr>
          <p:nvPr>
            <p:ph type="title"/>
          </p:nvPr>
        </p:nvSpPr>
        <p:spPr/>
        <p:txBody>
          <a:bodyPr/>
          <a:lstStyle/>
          <a:p>
            <a:r>
              <a:rPr lang="fi-FI" sz="4000" dirty="0"/>
              <a:t>Thank you to the organiser and for sending </a:t>
            </a:r>
            <a:r>
              <a:rPr lang="fi-FI" sz="4000" dirty="0" err="1"/>
              <a:t>the</a:t>
            </a:r>
            <a:r>
              <a:rPr lang="fi-FI" sz="4000" dirty="0"/>
              <a:t> </a:t>
            </a:r>
            <a:r>
              <a:rPr lang="fi-FI" sz="4000" dirty="0" err="1"/>
              <a:t>notes</a:t>
            </a:r>
            <a:endParaRPr lang="fi-FI" sz="4000" dirty="0"/>
          </a:p>
        </p:txBody>
      </p:sp>
      <p:sp>
        <p:nvSpPr>
          <p:cNvPr id="3" name="Tekstin paikkamerkki 2">
            <a:extLst>
              <a:ext uri="{FF2B5EF4-FFF2-40B4-BE49-F238E27FC236}">
                <a16:creationId xmlns:a16="http://schemas.microsoft.com/office/drawing/2014/main" id="{2A962166-FA4B-5535-3396-DCA1AEA5A72E}"/>
              </a:ext>
            </a:extLst>
          </p:cNvPr>
          <p:cNvSpPr>
            <a:spLocks noGrp="1"/>
          </p:cNvSpPr>
          <p:nvPr>
            <p:ph type="body" idx="1"/>
          </p:nvPr>
        </p:nvSpPr>
        <p:spPr>
          <a:xfrm>
            <a:off x="672352" y="2211430"/>
            <a:ext cx="10860741" cy="4312023"/>
          </a:xfrm>
        </p:spPr>
        <p:txBody>
          <a:bodyPr/>
          <a:lstStyle/>
          <a:p>
            <a:pPr marL="0" indent="0">
              <a:lnSpc>
                <a:spcPct val="100000"/>
              </a:lnSpc>
              <a:spcBef>
                <a:spcPts val="0"/>
              </a:spcBef>
              <a:buSzPts val="1100"/>
              <a:buNone/>
            </a:pPr>
            <a:r>
              <a:rPr lang="fi-FI" sz="2000" dirty="0"/>
              <a:t>Thank you for </a:t>
            </a:r>
            <a:r>
              <a:rPr lang="fi-FI" sz="2000" dirty="0" err="1"/>
              <a:t>organising</a:t>
            </a:r>
            <a:r>
              <a:rPr lang="fi-FI" sz="2000" dirty="0"/>
              <a:t> </a:t>
            </a:r>
            <a:r>
              <a:rPr lang="fi-FI" sz="2000" dirty="0" err="1"/>
              <a:t>Boderland</a:t>
            </a:r>
            <a:r>
              <a:rPr lang="fi-FI" sz="2000" dirty="0"/>
              <a:t> </a:t>
            </a:r>
            <a:r>
              <a:rPr lang="fi-FI" sz="2000" dirty="0" err="1"/>
              <a:t>Dialogues</a:t>
            </a:r>
            <a:r>
              <a:rPr lang="fi-FI" sz="2000" dirty="0"/>
              <a:t>! We hope you found the experience rewarding! </a:t>
            </a:r>
          </a:p>
          <a:p>
            <a:pPr marL="0" indent="0">
              <a:lnSpc>
                <a:spcPct val="100000"/>
              </a:lnSpc>
              <a:spcBef>
                <a:spcPts val="0"/>
              </a:spcBef>
              <a:buSzPts val="1100"/>
              <a:buNone/>
            </a:pPr>
            <a:endParaRPr lang="fi-FI" sz="2000" dirty="0"/>
          </a:p>
          <a:p>
            <a:pPr marL="0" indent="0">
              <a:lnSpc>
                <a:spcPct val="100000"/>
              </a:lnSpc>
              <a:spcBef>
                <a:spcPts val="0"/>
              </a:spcBef>
              <a:buClr>
                <a:schemeClr val="dk1"/>
              </a:buClr>
              <a:buSzPts val="1100"/>
              <a:buNone/>
            </a:pPr>
            <a:r>
              <a:rPr lang="fi-FI" sz="2000" dirty="0"/>
              <a:t>Please submit </a:t>
            </a:r>
            <a:r>
              <a:rPr lang="fi-FI" sz="2000" dirty="0" err="1"/>
              <a:t>your</a:t>
            </a:r>
            <a:r>
              <a:rPr lang="fi-FI" sz="2000" dirty="0"/>
              <a:t> </a:t>
            </a:r>
            <a:r>
              <a:rPr lang="fi-FI" sz="2000" dirty="0" err="1"/>
              <a:t>notes</a:t>
            </a:r>
            <a:r>
              <a:rPr lang="fi-FI" sz="2000" dirty="0"/>
              <a:t> as soon as possible using the reporting form on the event page. </a:t>
            </a:r>
            <a:r>
              <a:rPr lang="fi-FI" sz="2000" dirty="0">
                <a:hlinkClick r:id="rId2"/>
              </a:rPr>
              <a:t> You can also find the form here</a:t>
            </a:r>
            <a:r>
              <a:rPr lang="fi-FI" sz="2000" dirty="0"/>
              <a:t>.</a:t>
            </a:r>
            <a:br>
              <a:rPr lang="fi-FI" sz="2000" dirty="0"/>
            </a:br>
            <a:endParaRPr lang="fi-FI" sz="2000" b="1" dirty="0">
              <a:solidFill>
                <a:srgbClr val="3C5916"/>
              </a:solidFill>
            </a:endParaRPr>
          </a:p>
          <a:p>
            <a:pPr marL="0" indent="0">
              <a:lnSpc>
                <a:spcPct val="100000"/>
              </a:lnSpc>
              <a:spcBef>
                <a:spcPts val="0"/>
              </a:spcBef>
              <a:buSzPts val="1100"/>
              <a:buNone/>
            </a:pPr>
            <a:r>
              <a:rPr lang="fi-FI" sz="2000" dirty="0"/>
              <a:t>We will read and analyse all </a:t>
            </a:r>
            <a:r>
              <a:rPr lang="fi-FI" sz="2000" dirty="0" err="1"/>
              <a:t>the</a:t>
            </a:r>
            <a:r>
              <a:rPr lang="fi-FI" sz="2000" dirty="0"/>
              <a:t> </a:t>
            </a:r>
            <a:r>
              <a:rPr lang="fi-FI" sz="2000" dirty="0" err="1"/>
              <a:t>notes</a:t>
            </a:r>
            <a:r>
              <a:rPr lang="fi-FI" sz="2000" dirty="0"/>
              <a:t> as one large dialogue and use them to compile a summary as part of the Sisu summary of the National Dialogues. The summary will be published in early 2026. </a:t>
            </a:r>
          </a:p>
        </p:txBody>
      </p:sp>
    </p:spTree>
    <p:extLst>
      <p:ext uri="{BB962C8B-B14F-4D97-AF65-F5344CB8AC3E}">
        <p14:creationId xmlns:p14="http://schemas.microsoft.com/office/powerpoint/2010/main" val="3455185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Instructions for using the script</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Plan the dialogue in advance based on the script. </a:t>
            </a:r>
            <a:endParaRPr sz="1600" dirty="0"/>
          </a:p>
          <a:p>
            <a:pPr marL="457200" lvl="0" indent="-330200" algn="l">
              <a:lnSpc>
                <a:spcPct val="100000"/>
              </a:lnSpc>
              <a:spcBef>
                <a:spcPts val="1000"/>
              </a:spcBef>
              <a:buSzPts val="1600"/>
              <a:buChar char="●"/>
            </a:pPr>
            <a:r>
              <a:rPr lang="fi-FI" sz="1600" dirty="0"/>
              <a:t>You can also use discussion cards to support the script and guidance: </a:t>
            </a:r>
            <a:r>
              <a:rPr lang="fi-FI" sz="1600" u="sng" dirty="0" err="1">
                <a:solidFill>
                  <a:schemeClr val="hlink"/>
                </a:solidFill>
              </a:rPr>
              <a:t>https</a:t>
            </a:r>
            <a:r>
              <a:rPr lang="fi-FI" sz="1600" u="sng" dirty="0">
                <a:solidFill>
                  <a:schemeClr val="hlink"/>
                </a:solidFill>
              </a:rPr>
              <a:t>://</a:t>
            </a:r>
            <a:r>
              <a:rPr lang="fi-FI" sz="1600" u="sng" dirty="0" err="1">
                <a:solidFill>
                  <a:schemeClr val="hlink"/>
                </a:solidFill>
              </a:rPr>
              <a:t>www.sitra.fi</a:t>
            </a:r>
            <a:r>
              <a:rPr lang="fi-FI" sz="1600" u="sng" dirty="0">
                <a:solidFill>
                  <a:schemeClr val="hlink"/>
                </a:solidFill>
              </a:rPr>
              <a:t>/en/</a:t>
            </a:r>
            <a:r>
              <a:rPr lang="fi-FI" sz="1600" u="sng" dirty="0" err="1">
                <a:solidFill>
                  <a:schemeClr val="hlink"/>
                </a:solidFill>
              </a:rPr>
              <a:t>cases</a:t>
            </a:r>
            <a:r>
              <a:rPr lang="fi-FI" sz="1600" u="sng" dirty="0">
                <a:solidFill>
                  <a:schemeClr val="hlink"/>
                </a:solidFill>
              </a:rPr>
              <a:t>/</a:t>
            </a:r>
            <a:r>
              <a:rPr lang="fi-FI" sz="1600" u="sng" dirty="0" err="1">
                <a:solidFill>
                  <a:schemeClr val="hlink"/>
                </a:solidFill>
              </a:rPr>
              <a:t>note-cards-leading-discussion</a:t>
            </a:r>
            <a:r>
              <a:rPr lang="fi-FI" sz="1600" u="sng" dirty="0">
                <a:solidFill>
                  <a:schemeClr val="hlink"/>
                </a:solidFill>
              </a:rPr>
              <a: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err="1"/>
              <a:t>The</a:t>
            </a:r>
            <a:r>
              <a:rPr lang="fi-FI" sz="1600" dirty="0"/>
              <a:t> </a:t>
            </a:r>
            <a:r>
              <a:rPr lang="fi-FI" sz="1600" dirty="0" err="1"/>
              <a:t>script</a:t>
            </a:r>
            <a:r>
              <a:rPr lang="fi-FI" sz="1600" dirty="0"/>
              <a:t> is </a:t>
            </a:r>
            <a:r>
              <a:rPr lang="fi-FI" sz="1600" dirty="0" err="1"/>
              <a:t>intended</a:t>
            </a:r>
            <a:r>
              <a:rPr lang="fi-FI" sz="1600" dirty="0"/>
              <a:t> to </a:t>
            </a:r>
            <a:r>
              <a:rPr lang="fi-FI" sz="1600" dirty="0" err="1"/>
              <a:t>support</a:t>
            </a:r>
            <a:r>
              <a:rPr lang="fi-FI" sz="1600" dirty="0"/>
              <a:t> </a:t>
            </a:r>
            <a:r>
              <a:rPr lang="fi-FI" sz="1600" dirty="0" err="1"/>
              <a:t>the</a:t>
            </a:r>
            <a:r>
              <a:rPr lang="fi-FI" sz="1600" dirty="0"/>
              <a:t> </a:t>
            </a:r>
            <a:r>
              <a:rPr lang="fi-FI" sz="1600" dirty="0" err="1"/>
              <a:t>dialogue</a:t>
            </a:r>
            <a:r>
              <a:rPr lang="fi-FI" sz="1600" dirty="0"/>
              <a:t>; it </a:t>
            </a:r>
            <a:r>
              <a:rPr lang="fi-FI" sz="1600" dirty="0" err="1"/>
              <a:t>does</a:t>
            </a:r>
            <a:r>
              <a:rPr lang="fi-FI" sz="1600" dirty="0"/>
              <a:t> </a:t>
            </a:r>
            <a:r>
              <a:rPr lang="fi-FI" sz="1600" dirty="0" err="1"/>
              <a:t>not</a:t>
            </a:r>
            <a:r>
              <a:rPr lang="fi-FI" sz="1600" dirty="0"/>
              <a:t> </a:t>
            </a:r>
            <a:r>
              <a:rPr lang="fi-FI" sz="1600" dirty="0" err="1"/>
              <a:t>need</a:t>
            </a:r>
            <a:r>
              <a:rPr lang="fi-FI" sz="1600" dirty="0"/>
              <a:t> to </a:t>
            </a:r>
            <a:r>
              <a:rPr lang="fi-FI" sz="1600" dirty="0" err="1"/>
              <a:t>be</a:t>
            </a:r>
            <a:r>
              <a:rPr lang="fi-FI" sz="1600" dirty="0"/>
              <a:t> </a:t>
            </a:r>
            <a:r>
              <a:rPr lang="fi-FI" sz="1600" dirty="0" err="1"/>
              <a:t>shared</a:t>
            </a:r>
            <a:r>
              <a:rPr lang="fi-FI" sz="1600" dirty="0"/>
              <a:t> </a:t>
            </a:r>
            <a:r>
              <a:rPr lang="fi-FI" sz="1600" dirty="0" err="1"/>
              <a:t>with</a:t>
            </a:r>
            <a:r>
              <a:rPr lang="fi-FI" sz="1600" dirty="0"/>
              <a:t> </a:t>
            </a:r>
            <a:r>
              <a:rPr lang="fi-FI" sz="1600" dirty="0" err="1"/>
              <a:t>the</a:t>
            </a:r>
            <a:r>
              <a:rPr lang="fi-FI" sz="1600" dirty="0"/>
              <a:t> </a:t>
            </a:r>
            <a:r>
              <a:rPr lang="fi-FI" sz="1600" dirty="0" err="1"/>
              <a:t>participants</a:t>
            </a:r>
            <a:r>
              <a:rPr lang="fi-FI" sz="1600" dirty="0"/>
              <a:t>. It is a </a:t>
            </a:r>
            <a:r>
              <a:rPr lang="fi-FI" sz="1600" dirty="0" err="1"/>
              <a:t>good</a:t>
            </a:r>
            <a:r>
              <a:rPr lang="fi-FI" sz="1600" dirty="0"/>
              <a:t> idea to </a:t>
            </a:r>
            <a:r>
              <a:rPr lang="fi-FI" sz="1600" dirty="0" err="1"/>
              <a:t>print</a:t>
            </a:r>
            <a:r>
              <a:rPr lang="fi-FI" sz="1600" dirty="0"/>
              <a:t> out </a:t>
            </a:r>
            <a:r>
              <a:rPr lang="fi-FI" sz="1600" dirty="0" err="1"/>
              <a:t>the</a:t>
            </a:r>
            <a:r>
              <a:rPr lang="fi-FI" sz="1600" dirty="0"/>
              <a:t> </a:t>
            </a:r>
            <a:r>
              <a:rPr lang="fi-FI" sz="1600" dirty="0" err="1"/>
              <a:t>script</a:t>
            </a:r>
            <a:r>
              <a:rPr lang="fi-FI" sz="1600" dirty="0"/>
              <a:t> for </a:t>
            </a:r>
            <a:r>
              <a:rPr lang="fi-FI" sz="1600" dirty="0" err="1"/>
              <a:t>yourself</a:t>
            </a:r>
            <a:r>
              <a:rPr lang="fi-FI" sz="1600" dirty="0"/>
              <a:t> </a:t>
            </a:r>
            <a:r>
              <a:rPr lang="fi-FI" sz="1600" dirty="0" err="1"/>
              <a:t>after</a:t>
            </a:r>
            <a:r>
              <a:rPr lang="fi-FI" sz="1600" dirty="0"/>
              <a:t> </a:t>
            </a:r>
            <a:r>
              <a:rPr lang="fi-FI" sz="1600" dirty="0" err="1"/>
              <a:t>editing</a:t>
            </a:r>
            <a:r>
              <a:rPr lang="fi-FI" sz="1600" dirty="0"/>
              <a:t> it. </a:t>
            </a:r>
            <a:endParaRPr sz="1600" dirty="0"/>
          </a:p>
          <a:p>
            <a:pPr marL="457200" lvl="0" indent="-330200" algn="l" rtl="0">
              <a:lnSpc>
                <a:spcPct val="100000"/>
              </a:lnSpc>
              <a:spcBef>
                <a:spcPts val="1000"/>
              </a:spcBef>
              <a:spcAft>
                <a:spcPts val="0"/>
              </a:spcAft>
              <a:buSzPts val="1600"/>
              <a:buChar char="●"/>
            </a:pPr>
            <a:r>
              <a:rPr lang="fi-FI" sz="1600" dirty="0" err="1"/>
              <a:t>The</a:t>
            </a:r>
            <a:r>
              <a:rPr lang="fi-FI" sz="1600" dirty="0"/>
              <a:t> wording in the script is just an example. Edit it to suit the topic of </a:t>
            </a:r>
            <a:r>
              <a:rPr lang="fi-FI" sz="1600" dirty="0" err="1"/>
              <a:t>the</a:t>
            </a:r>
            <a:r>
              <a:rPr lang="fi-FI" sz="1600" dirty="0"/>
              <a:t> </a:t>
            </a:r>
            <a:r>
              <a:rPr lang="fi-FI" sz="1600" dirty="0" err="1"/>
              <a:t>dialogue</a:t>
            </a:r>
            <a:r>
              <a:rPr lang="fi-FI" sz="1600" dirty="0"/>
              <a:t>, the target group and your own style.</a:t>
            </a:r>
            <a:endParaRPr sz="1600" dirty="0"/>
          </a:p>
          <a:p>
            <a:pPr marL="457200" lvl="0" indent="-330200" algn="l" rtl="0">
              <a:lnSpc>
                <a:spcPct val="100000"/>
              </a:lnSpc>
              <a:spcBef>
                <a:spcPts val="1000"/>
              </a:spcBef>
              <a:spcAft>
                <a:spcPts val="0"/>
              </a:spcAft>
              <a:buSzPts val="1600"/>
              <a:buChar char="●"/>
            </a:pPr>
            <a:r>
              <a:rPr lang="fi-FI" sz="1600" dirty="0"/>
              <a:t>The times are approximate. They are intended to give an idea of how much time should be spent on each stage. There is no need to follow the times exactly, except for the start and end times.  </a:t>
            </a:r>
            <a:endParaRPr sz="1600" dirty="0"/>
          </a:p>
          <a:p>
            <a:pPr marL="457200" lvl="0" indent="-330200" algn="l" rtl="0">
              <a:lnSpc>
                <a:spcPct val="100000"/>
              </a:lnSpc>
              <a:spcBef>
                <a:spcPts val="1000"/>
              </a:spcBef>
              <a:spcAft>
                <a:spcPts val="0"/>
              </a:spcAft>
              <a:buSzPts val="1600"/>
              <a:buChar char="●"/>
            </a:pPr>
            <a:r>
              <a:rPr lang="fi-FI" sz="1600" dirty="0"/>
              <a:t>You can draw on your own group facilitation skills and use proven methods to support </a:t>
            </a:r>
            <a:r>
              <a:rPr lang="fi-FI" sz="1600" dirty="0" err="1"/>
              <a:t>the</a:t>
            </a:r>
            <a:r>
              <a:rPr lang="fi-FI" sz="1600" dirty="0"/>
              <a:t> </a:t>
            </a:r>
            <a:r>
              <a:rPr lang="fi-FI" sz="1600" dirty="0" err="1"/>
              <a:t>conversation</a:t>
            </a:r>
            <a:r>
              <a:rPr lang="fi-FI" sz="1600" dirty="0"/>
              <a:t> and the participants as needed.</a:t>
            </a:r>
            <a:endParaRPr sz="1600" dirty="0"/>
          </a:p>
          <a:p>
            <a:pPr marL="457200" lvl="0" indent="-330200" algn="l" rtl="0">
              <a:lnSpc>
                <a:spcPct val="100000"/>
              </a:lnSpc>
              <a:spcBef>
                <a:spcPts val="1000"/>
              </a:spcBef>
              <a:spcAft>
                <a:spcPts val="1000"/>
              </a:spcAft>
              <a:buSzPts val="1600"/>
              <a:buChar char="●"/>
            </a:pPr>
            <a:r>
              <a:rPr lang="fi-FI" sz="1600" dirty="0"/>
              <a:t>Agree in advance who will take notes during </a:t>
            </a:r>
            <a:r>
              <a:rPr lang="fi-FI" sz="1600" dirty="0" err="1"/>
              <a:t>the</a:t>
            </a:r>
            <a:r>
              <a:rPr lang="fi-FI" sz="1600" dirty="0"/>
              <a:t> </a:t>
            </a:r>
            <a:r>
              <a:rPr lang="fi-FI" sz="1600" dirty="0" err="1"/>
              <a:t>dialogue</a:t>
            </a:r>
            <a:r>
              <a:rPr lang="fi-FI" sz="1600" dirty="0"/>
              <a:t>. It is important to record the </a:t>
            </a:r>
            <a:r>
              <a:rPr lang="fi-FI" sz="1600" dirty="0" err="1"/>
              <a:t>entire</a:t>
            </a:r>
            <a:r>
              <a:rPr lang="fi-FI" sz="1600" dirty="0"/>
              <a:t> </a:t>
            </a:r>
            <a:r>
              <a:rPr lang="fi-FI" sz="1600" dirty="0" err="1"/>
              <a:t>conversation</a:t>
            </a:r>
            <a:r>
              <a:rPr lang="fi-FI" sz="1600" dirty="0"/>
              <a:t> as accurately as possible. The note-taker does not need to summarise the notes, but should record as accurately as possible what was said during </a:t>
            </a:r>
            <a:r>
              <a:rPr lang="fi-FI" sz="1600" dirty="0" err="1"/>
              <a:t>the</a:t>
            </a:r>
            <a:r>
              <a:rPr lang="fi-FI" sz="1600" dirty="0"/>
              <a:t> </a:t>
            </a:r>
            <a:r>
              <a:rPr lang="fi-FI" sz="1600" dirty="0" err="1"/>
              <a:t>conversation</a:t>
            </a:r>
            <a:r>
              <a:rPr lang="fi-FI" sz="1600" dirty="0"/>
              <a:t>. The script can also help the note-taker to prepare.</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READING INSTRUCTIONS: </a:t>
            </a:r>
            <a:endParaRPr sz="1500" dirty="0"/>
          </a:p>
          <a:p>
            <a:pPr marL="0" lvl="0" indent="0" algn="l" rtl="0">
              <a:lnSpc>
                <a:spcPct val="110000"/>
              </a:lnSpc>
              <a:spcBef>
                <a:spcPts val="0"/>
              </a:spcBef>
              <a:spcAft>
                <a:spcPts val="0"/>
              </a:spcAft>
              <a:buClr>
                <a:schemeClr val="dk1"/>
              </a:buClr>
              <a:buSzPts val="1600"/>
              <a:buNone/>
            </a:pPr>
            <a:r>
              <a:rPr lang="fi-FI" sz="1500" dirty="0"/>
              <a:t>On the right, lyrics and guidance tips for the instructor:</a:t>
            </a:r>
            <a:endParaRPr sz="1500" dirty="0"/>
          </a:p>
          <a:p>
            <a:pPr marL="0" lvl="0" indent="0" algn="l" rtl="0">
              <a:lnSpc>
                <a:spcPct val="110000"/>
              </a:lnSpc>
              <a:spcBef>
                <a:spcPts val="0"/>
              </a:spcBef>
              <a:spcAft>
                <a:spcPts val="0"/>
              </a:spcAft>
              <a:buClr>
                <a:schemeClr val="dk1"/>
              </a:buClr>
              <a:buSzPts val="1600"/>
              <a:buNone/>
            </a:pPr>
            <a:r>
              <a:rPr lang="fi-FI" sz="1500" dirty="0"/>
              <a:t>Basic font - say, for example, like this</a:t>
            </a:r>
            <a:endParaRPr sz="1500" dirty="0"/>
          </a:p>
          <a:p>
            <a:pPr marL="0" lvl="0" indent="0" algn="l" rtl="0">
              <a:lnSpc>
                <a:spcPct val="110000"/>
              </a:lnSpc>
              <a:spcBef>
                <a:spcPts val="0"/>
              </a:spcBef>
              <a:spcAft>
                <a:spcPts val="0"/>
              </a:spcAft>
              <a:buClr>
                <a:schemeClr val="dk1"/>
              </a:buClr>
              <a:buSzPts val="1600"/>
              <a:buNone/>
            </a:pPr>
            <a:r>
              <a:rPr lang="fi-FI" sz="1500" i="1" dirty="0"/>
              <a:t>Italic font - help for the instructor in conversation</a:t>
            </a:r>
            <a:endParaRPr sz="1500" i="1" dirty="0"/>
          </a:p>
          <a:p>
            <a:pPr marL="0" lvl="0" indent="0" algn="l" rtl="0">
              <a:lnSpc>
                <a:spcPct val="110000"/>
              </a:lnSpc>
              <a:spcBef>
                <a:spcPts val="0"/>
              </a:spcBef>
              <a:spcAft>
                <a:spcPts val="0"/>
              </a:spcAft>
              <a:buClr>
                <a:schemeClr val="dk1"/>
              </a:buClr>
              <a:buSzPts val="1600"/>
              <a:buNone/>
            </a:pPr>
            <a:r>
              <a:rPr lang="fi-FI" sz="1500" b="1" dirty="0">
                <a:solidFill>
                  <a:srgbClr val="000000"/>
                </a:solidFill>
              </a:rPr>
              <a:t>Bold: Change as necessary</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400" dirty="0"/>
              <a:t>Minutes </a:t>
            </a:r>
            <a:r>
              <a:rPr lang="fi-FI" sz="1500" dirty="0"/>
              <a:t>   Section</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t>
            </a:r>
            <a:r>
              <a:rPr lang="fi-FI" sz="1400" b="1" dirty="0" err="1"/>
              <a:t>Start</a:t>
            </a:r>
            <a:r>
              <a:rPr lang="fi-FI" sz="1400" b="1" dirty="0"/>
              <a:t>, introductions, rules of the game,     	</a:t>
            </a:r>
            <a:r>
              <a:rPr lang="fi-FI" sz="1400" b="1" dirty="0" err="1"/>
              <a:t>getting</a:t>
            </a:r>
            <a:r>
              <a:rPr lang="fi-FI" sz="1400" b="1" dirty="0"/>
              <a:t> in the mood</a:t>
            </a:r>
            <a:endParaRPr sz="1400" b="1" dirty="0"/>
          </a:p>
          <a:p>
            <a:pPr marL="0" lvl="0" indent="0" algn="l" rtl="0">
              <a:lnSpc>
                <a:spcPct val="110000"/>
              </a:lnSpc>
              <a:spcBef>
                <a:spcPts val="0"/>
              </a:spcBef>
              <a:spcAft>
                <a:spcPts val="0"/>
              </a:spcAft>
              <a:buClr>
                <a:schemeClr val="dk1"/>
              </a:buClr>
              <a:buSzPts val="1600"/>
              <a:buNone/>
            </a:pPr>
            <a:r>
              <a:rPr lang="fi-FI" sz="1400" dirty="0"/>
              <a:t>85     	Group discussion (incl. break)</a:t>
            </a:r>
            <a:endParaRPr sz="1400" dirty="0"/>
          </a:p>
          <a:p>
            <a:pPr marL="0" lvl="0" indent="0" algn="l" rtl="0">
              <a:lnSpc>
                <a:spcPct val="110000"/>
              </a:lnSpc>
              <a:spcBef>
                <a:spcPts val="0"/>
              </a:spcBef>
              <a:spcAft>
                <a:spcPts val="0"/>
              </a:spcAft>
              <a:buClr>
                <a:schemeClr val="dk1"/>
              </a:buClr>
              <a:buSzPts val="1600"/>
              <a:buNone/>
            </a:pPr>
            <a:r>
              <a:rPr lang="fi-FI" sz="1400" dirty="0"/>
              <a:t>5     	</a:t>
            </a:r>
            <a:r>
              <a:rPr lang="fi-FI" sz="1400" dirty="0" err="1"/>
              <a:t>Discussion</a:t>
            </a:r>
            <a:r>
              <a:rPr lang="fi-FI" sz="1400" dirty="0"/>
              <a:t> outcome: writing</a:t>
            </a:r>
            <a:endParaRPr sz="1400" dirty="0"/>
          </a:p>
          <a:p>
            <a:pPr marL="0" lvl="0" indent="0" algn="l" rtl="0">
              <a:lnSpc>
                <a:spcPct val="110000"/>
              </a:lnSpc>
              <a:spcBef>
                <a:spcPts val="0"/>
              </a:spcBef>
              <a:spcAft>
                <a:spcPts val="0"/>
              </a:spcAft>
              <a:buClr>
                <a:schemeClr val="dk1"/>
              </a:buClr>
              <a:buSzPts val="1600"/>
              <a:buNone/>
            </a:pPr>
            <a:r>
              <a:rPr lang="fi-FI" sz="1400" dirty="0"/>
              <a:t>10    	</a:t>
            </a:r>
            <a:r>
              <a:rPr lang="fi-FI" sz="1400" dirty="0" err="1"/>
              <a:t>Discussion</a:t>
            </a:r>
            <a:r>
              <a:rPr lang="fi-FI" sz="1400" dirty="0"/>
              <a:t> outcome: sharing</a:t>
            </a:r>
            <a:endParaRPr sz="1400" dirty="0"/>
          </a:p>
          <a:p>
            <a:pPr marL="0" lvl="0" indent="0" algn="l" rtl="0">
              <a:lnSpc>
                <a:spcPct val="110000"/>
              </a:lnSpc>
              <a:spcBef>
                <a:spcPts val="0"/>
              </a:spcBef>
              <a:spcAft>
                <a:spcPts val="0"/>
              </a:spcAft>
              <a:buClr>
                <a:schemeClr val="dk1"/>
              </a:buClr>
              <a:buSzPts val="1600"/>
              <a:buNone/>
            </a:pPr>
            <a:r>
              <a:rPr lang="fi-FI" sz="1400" dirty="0"/>
              <a:t>5    	</a:t>
            </a:r>
            <a:r>
              <a:rPr lang="fi-FI" sz="1400" dirty="0" err="1"/>
              <a:t>Thank</a:t>
            </a:r>
            <a:r>
              <a:rPr lang="fi-FI" sz="1400" dirty="0"/>
              <a:t> you, closing</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Total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276109" y="793700"/>
            <a:ext cx="5721927"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300" dirty="0"/>
              <a:t>Welcome to the Borderland Dialogue on the topic of </a:t>
            </a:r>
            <a:r>
              <a:rPr lang="fi-FI" sz="1300" b="1" dirty="0"/>
              <a:t>“Solidarity and a sense of security in Imatra / Vuoksenniska / Our knitting club / Our library.”</a:t>
            </a:r>
          </a:p>
          <a:p>
            <a:pPr marL="0" indent="0">
              <a:spcBef>
                <a:spcPts val="0"/>
              </a:spcBef>
              <a:buSzPts val="1600"/>
              <a:buNone/>
            </a:pPr>
            <a:endParaRPr lang="fi-FI" sz="1300" dirty="0"/>
          </a:p>
          <a:p>
            <a:pPr marL="0" indent="0">
              <a:spcBef>
                <a:spcPts val="0"/>
              </a:spcBef>
              <a:buSzPts val="1600"/>
              <a:buNone/>
            </a:pPr>
            <a:r>
              <a:rPr lang="fi-FI" sz="1300" dirty="0"/>
              <a:t>The Borderland Dialogues are part of the autumn National </a:t>
            </a:r>
            <a:r>
              <a:rPr lang="fi-FI" sz="1300" dirty="0" err="1"/>
              <a:t>Dialogues</a:t>
            </a:r>
            <a:r>
              <a:rPr lang="fi-FI" sz="1300" dirty="0"/>
              <a:t> on Sisu and </a:t>
            </a:r>
            <a:r>
              <a:rPr lang="fi-FI" sz="1300" dirty="0" err="1"/>
              <a:t>Borderland</a:t>
            </a:r>
            <a:r>
              <a:rPr lang="fi-FI" sz="1300" dirty="0"/>
              <a:t> </a:t>
            </a:r>
            <a:r>
              <a:rPr lang="fi-FI" sz="1300" dirty="0" err="1"/>
              <a:t>Dialogues</a:t>
            </a:r>
            <a:r>
              <a:rPr lang="fi-FI" sz="1300" dirty="0"/>
              <a:t> series. Similar Borderland Dialogues are being held in different parts of Finland and in other countries bordering Russia, such as Estonia, Latvia, Lithuania and Poland.</a:t>
            </a:r>
          </a:p>
          <a:p>
            <a:pPr marL="0" indent="0">
              <a:spcBef>
                <a:spcPts val="0"/>
              </a:spcBef>
              <a:buSzPts val="1600"/>
              <a:buNone/>
            </a:pPr>
            <a:endParaRPr lang="fi-FI" sz="1300" dirty="0"/>
          </a:p>
          <a:p>
            <a:pPr marL="0" indent="0">
              <a:spcBef>
                <a:spcPts val="0"/>
              </a:spcBef>
              <a:buSzPts val="1600"/>
              <a:buNone/>
            </a:pPr>
            <a:r>
              <a:rPr lang="fi-FI" sz="1300" dirty="0" err="1"/>
              <a:t>The</a:t>
            </a:r>
            <a:r>
              <a:rPr lang="fi-FI" sz="1300" dirty="0"/>
              <a:t> </a:t>
            </a:r>
            <a:r>
              <a:rPr lang="fi-FI" sz="1300" dirty="0" err="1"/>
              <a:t>aim</a:t>
            </a:r>
            <a:r>
              <a:rPr lang="fi-FI" sz="1300" dirty="0"/>
              <a:t> of </a:t>
            </a:r>
            <a:r>
              <a:rPr lang="fi-FI" sz="1300" dirty="0" err="1"/>
              <a:t>the</a:t>
            </a:r>
            <a:r>
              <a:rPr lang="fi-FI" sz="1300" dirty="0"/>
              <a:t> </a:t>
            </a:r>
            <a:r>
              <a:rPr lang="fi-FI" sz="1300" dirty="0" err="1"/>
              <a:t>Borderland</a:t>
            </a:r>
            <a:r>
              <a:rPr lang="fi-FI" sz="1300" dirty="0"/>
              <a:t> </a:t>
            </a:r>
            <a:r>
              <a:rPr lang="fi-FI" sz="1300" dirty="0" err="1"/>
              <a:t>Dialogues</a:t>
            </a:r>
            <a:r>
              <a:rPr lang="fi-FI" sz="1300" dirty="0"/>
              <a:t> is to </a:t>
            </a:r>
            <a:r>
              <a:rPr lang="fi-FI" sz="1300" dirty="0" err="1"/>
              <a:t>find</a:t>
            </a:r>
            <a:r>
              <a:rPr lang="fi-FI" sz="1300" dirty="0"/>
              <a:t> </a:t>
            </a:r>
            <a:r>
              <a:rPr lang="fi-FI" sz="1300" dirty="0" err="1"/>
              <a:t>new</a:t>
            </a:r>
            <a:r>
              <a:rPr lang="fi-FI" sz="1300" dirty="0"/>
              <a:t> </a:t>
            </a:r>
            <a:r>
              <a:rPr lang="fi-FI" sz="1300" dirty="0" err="1"/>
              <a:t>ways</a:t>
            </a:r>
            <a:r>
              <a:rPr lang="fi-FI" sz="1300" dirty="0"/>
              <a:t> to </a:t>
            </a:r>
            <a:r>
              <a:rPr lang="fi-FI" sz="1300" dirty="0" err="1"/>
              <a:t>strengthen</a:t>
            </a:r>
            <a:r>
              <a:rPr lang="fi-FI" sz="1300" dirty="0"/>
              <a:t> </a:t>
            </a:r>
            <a:r>
              <a:rPr lang="fi-FI" sz="1300" dirty="0" err="1"/>
              <a:t>societal</a:t>
            </a:r>
            <a:r>
              <a:rPr lang="fi-FI" sz="1300" dirty="0"/>
              <a:t> </a:t>
            </a:r>
            <a:r>
              <a:rPr lang="fi-FI" sz="1300" dirty="0" err="1"/>
              <a:t>resilience</a:t>
            </a:r>
            <a:r>
              <a:rPr lang="fi-FI" sz="1300" dirty="0"/>
              <a:t> and </a:t>
            </a:r>
            <a:r>
              <a:rPr lang="fi-FI" sz="1300" dirty="0" err="1"/>
              <a:t>societal</a:t>
            </a:r>
            <a:r>
              <a:rPr lang="fi-FI" sz="1300" dirty="0"/>
              <a:t> </a:t>
            </a:r>
            <a:r>
              <a:rPr lang="fi-FI" sz="1300" dirty="0" err="1"/>
              <a:t>cohesion</a:t>
            </a:r>
            <a:r>
              <a:rPr lang="fi-FI" sz="1300" dirty="0"/>
              <a:t>. </a:t>
            </a:r>
          </a:p>
          <a:p>
            <a:pPr marL="0" lvl="0" indent="0" algn="l" rtl="0">
              <a:lnSpc>
                <a:spcPct val="110000"/>
              </a:lnSpc>
              <a:spcBef>
                <a:spcPts val="0"/>
              </a:spcBef>
              <a:spcAft>
                <a:spcPts val="0"/>
              </a:spcAft>
              <a:buClr>
                <a:schemeClr val="dk1"/>
              </a:buClr>
              <a:buSzPts val="1600"/>
              <a:buNone/>
            </a:pPr>
            <a:endParaRPr lang="fi-FI" sz="1300" dirty="0"/>
          </a:p>
          <a:p>
            <a:pPr marL="0" indent="0">
              <a:spcBef>
                <a:spcPts val="0"/>
              </a:spcBef>
              <a:buNone/>
            </a:pPr>
            <a:r>
              <a:rPr lang="fi-FI" sz="1300" dirty="0">
                <a:solidFill>
                  <a:schemeClr val="tx1"/>
                </a:solidFill>
              </a:rPr>
              <a:t>I am </a:t>
            </a:r>
            <a:r>
              <a:rPr lang="fi-FI" sz="1300" b="1" dirty="0">
                <a:solidFill>
                  <a:schemeClr val="tx1"/>
                </a:solidFill>
              </a:rPr>
              <a:t>XX </a:t>
            </a:r>
            <a:r>
              <a:rPr lang="fi-FI" sz="1300" dirty="0">
                <a:solidFill>
                  <a:schemeClr val="tx1"/>
                </a:solidFill>
              </a:rPr>
              <a:t>and I am </a:t>
            </a:r>
            <a:r>
              <a:rPr lang="fi-FI" sz="1300" b="1" dirty="0">
                <a:solidFill>
                  <a:schemeClr val="tx1"/>
                </a:solidFill>
              </a:rPr>
              <a:t>acting as a facilitator/instructor/leader </a:t>
            </a:r>
            <a:r>
              <a:rPr lang="fi-FI" sz="1300" dirty="0">
                <a:solidFill>
                  <a:schemeClr val="tx1"/>
                </a:solidFill>
              </a:rPr>
              <a:t>in this dialogue and will ensure that we have as equal a </a:t>
            </a:r>
            <a:r>
              <a:rPr lang="fi-FI" sz="1300" dirty="0" err="1">
                <a:solidFill>
                  <a:schemeClr val="tx1"/>
                </a:solidFill>
              </a:rPr>
              <a:t>conversation</a:t>
            </a:r>
            <a:r>
              <a:rPr lang="fi-FI" sz="1300" dirty="0">
                <a:solidFill>
                  <a:schemeClr val="tx1"/>
                </a:solidFill>
              </a:rPr>
              <a:t> as possible, so that everyone has the opportunity to participate. In practice, this means, for example, that if you talk over each other or give monologues, I will interrupt you. Is </a:t>
            </a:r>
            <a:r>
              <a:rPr lang="fi-FI" sz="1300" dirty="0" err="1">
                <a:solidFill>
                  <a:schemeClr val="tx1"/>
                </a:solidFill>
              </a:rPr>
              <a:t>this</a:t>
            </a:r>
            <a:r>
              <a:rPr lang="fi-FI" sz="1300" dirty="0">
                <a:solidFill>
                  <a:schemeClr val="tx1"/>
                </a:solidFill>
              </a:rPr>
              <a:t> ok to everyone? </a:t>
            </a:r>
          </a:p>
          <a:p>
            <a:pPr marL="0" indent="0">
              <a:spcBef>
                <a:spcPts val="0"/>
              </a:spcBef>
              <a:buNone/>
            </a:pPr>
            <a:endParaRPr lang="fi-FI" sz="1300" dirty="0">
              <a:solidFill>
                <a:schemeClr val="tx1"/>
              </a:solidFill>
            </a:endParaRPr>
          </a:p>
          <a:p>
            <a:pPr marL="0" indent="0">
              <a:spcBef>
                <a:spcPts val="0"/>
              </a:spcBef>
              <a:buNone/>
            </a:pPr>
            <a:r>
              <a:rPr lang="fi-FI" sz="1300" dirty="0">
                <a:solidFill>
                  <a:schemeClr val="tx1"/>
                </a:solidFill>
              </a:rPr>
              <a:t>Dialogue is a special way of talking that focuses on deepening our understanding of the topic, each other and ourselves. The aim is not to win or decide on the best point of view, but to focus on understanding</a:t>
            </a:r>
            <a:r>
              <a:rPr lang="fi-FI" sz="1400" dirty="0">
                <a:solidFill>
                  <a:schemeClr val="tx1"/>
                </a:solidFill>
              </a:rPr>
              <a:t>.  </a:t>
            </a:r>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dirty="0" err="1"/>
              <a:t>Boderland</a:t>
            </a:r>
            <a:r>
              <a:rPr lang="fi-FI" sz="2000" dirty="0"/>
              <a:t> </a:t>
            </a:r>
            <a:r>
              <a:rPr lang="fi-FI" sz="2000" dirty="0" err="1"/>
              <a:t>Dialogues</a:t>
            </a:r>
            <a:endParaRPr lang="fi-FI" sz="2000" b="1" dirty="0">
              <a:latin typeface="Inter"/>
              <a:ea typeface="Inter"/>
              <a:sym typeface="Inter"/>
            </a:endParaRPr>
          </a:p>
        </p:txBody>
      </p:sp>
      <p:sp>
        <p:nvSpPr>
          <p:cNvPr id="296" name="Google Shape;296;p18"/>
          <p:cNvSpPr txBox="1">
            <a:spLocks noGrp="1"/>
          </p:cNvSpPr>
          <p:nvPr>
            <p:ph type="body" idx="4"/>
          </p:nvPr>
        </p:nvSpPr>
        <p:spPr>
          <a:xfrm>
            <a:off x="6276109" y="424100"/>
            <a:ext cx="4956641"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Introduction (1/2)</a:t>
            </a:r>
            <a:endParaRPr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9C1CE5AD-85FB-9622-7E3D-74DB1E9D7B20}"/>
            </a:ext>
          </a:extLst>
        </p:cNvPr>
        <p:cNvGrpSpPr/>
        <p:nvPr/>
      </p:nvGrpSpPr>
      <p:grpSpPr>
        <a:xfrm>
          <a:off x="0" y="0"/>
          <a:ext cx="0" cy="0"/>
          <a:chOff x="0" y="0"/>
          <a:chExt cx="0" cy="0"/>
        </a:xfrm>
      </p:grpSpPr>
      <p:sp>
        <p:nvSpPr>
          <p:cNvPr id="293" name="Google Shape;293;p18">
            <a:extLst>
              <a:ext uri="{FF2B5EF4-FFF2-40B4-BE49-F238E27FC236}">
                <a16:creationId xmlns:a16="http://schemas.microsoft.com/office/drawing/2014/main" id="{3337B00F-45FC-3BAA-13D7-2D6036BD1B58}"/>
              </a:ext>
            </a:extLst>
          </p:cNvPr>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a:t>Minutes    Section</a:t>
            </a:r>
          </a:p>
          <a:p>
            <a:pPr marL="0" lvl="0" indent="0">
              <a:spcBef>
                <a:spcPts val="0"/>
              </a:spcBef>
              <a:buSzPts val="1600"/>
              <a:buNone/>
            </a:pPr>
            <a:r>
              <a:rPr lang="fi-FI" sz="1800" dirty="0"/>
              <a:t>				</a:t>
            </a:r>
          </a:p>
          <a:p>
            <a:pPr marL="0" lvl="0" indent="0">
              <a:spcBef>
                <a:spcPts val="0"/>
              </a:spcBef>
              <a:buSzPts val="1600"/>
              <a:buNone/>
            </a:pPr>
            <a:r>
              <a:rPr lang="fi-FI" b="1" dirty="0"/>
              <a:t>15     	</a:t>
            </a:r>
            <a:r>
              <a:rPr lang="fi-FI" b="1" dirty="0" err="1"/>
              <a:t>Introduction</a:t>
            </a:r>
            <a:r>
              <a:rPr lang="fi-FI" b="1" dirty="0"/>
              <a:t>, presentations, rules of 	</a:t>
            </a:r>
            <a:r>
              <a:rPr lang="fi-FI" b="1" dirty="0" err="1"/>
              <a:t>the</a:t>
            </a:r>
            <a:r>
              <a:rPr lang="fi-FI" b="1" dirty="0"/>
              <a:t> game, </a:t>
            </a:r>
            <a:r>
              <a:rPr lang="fi-FI" b="1" dirty="0" err="1"/>
              <a:t>getting</a:t>
            </a:r>
            <a:r>
              <a:rPr lang="fi-FI" b="1" dirty="0"/>
              <a:t> in the mood</a:t>
            </a:r>
          </a:p>
          <a:p>
            <a:pPr marL="0" lvl="0" indent="0">
              <a:spcBef>
                <a:spcPts val="0"/>
              </a:spcBef>
              <a:buSzPts val="1600"/>
              <a:buNone/>
            </a:pPr>
            <a:endParaRPr lang="fi-FI" dirty="0"/>
          </a:p>
          <a:p>
            <a:pPr marL="0" lvl="0" indent="0">
              <a:spcBef>
                <a:spcPts val="0"/>
              </a:spcBef>
              <a:buSzPts val="1600"/>
              <a:buNone/>
            </a:pPr>
            <a:r>
              <a:rPr lang="fi-FI" dirty="0"/>
              <a:t>85     	Group discussion (incl. break)</a:t>
            </a:r>
          </a:p>
          <a:p>
            <a:pPr marL="0" lvl="0" indent="0">
              <a:spcBef>
                <a:spcPts val="0"/>
              </a:spcBef>
              <a:buSzPts val="1600"/>
              <a:buNone/>
            </a:pPr>
            <a:endParaRPr lang="fi-FI" dirty="0"/>
          </a:p>
          <a:p>
            <a:pPr marL="0" lvl="0" indent="0">
              <a:spcBef>
                <a:spcPts val="0"/>
              </a:spcBef>
              <a:buSzPts val="1600"/>
              <a:buNone/>
            </a:pPr>
            <a:r>
              <a:rPr lang="fi-FI" dirty="0"/>
              <a:t>5    	</a:t>
            </a:r>
            <a:r>
              <a:rPr lang="fi-FI" dirty="0" err="1"/>
              <a:t>Discussion</a:t>
            </a:r>
            <a:r>
              <a:rPr lang="fi-FI" dirty="0"/>
              <a:t> outcome: writing</a:t>
            </a:r>
          </a:p>
          <a:p>
            <a:pPr marL="0" lvl="0" indent="0">
              <a:spcBef>
                <a:spcPts val="0"/>
              </a:spcBef>
              <a:buSzPts val="1600"/>
              <a:buNone/>
            </a:pPr>
            <a:endParaRPr lang="fi-FI" dirty="0"/>
          </a:p>
          <a:p>
            <a:pPr marL="0" lvl="0" indent="0">
              <a:spcBef>
                <a:spcPts val="0"/>
              </a:spcBef>
              <a:buSzPts val="1600"/>
              <a:buNone/>
            </a:pPr>
            <a:r>
              <a:rPr lang="fi-FI" dirty="0"/>
              <a:t>10    	</a:t>
            </a:r>
            <a:r>
              <a:rPr lang="fi-FI" dirty="0" err="1"/>
              <a:t>Discussion</a:t>
            </a:r>
            <a:r>
              <a:rPr lang="fi-FI" dirty="0"/>
              <a:t> outcome: sharing</a:t>
            </a:r>
          </a:p>
          <a:p>
            <a:pPr marL="0" lvl="0" indent="0">
              <a:spcBef>
                <a:spcPts val="0"/>
              </a:spcBef>
              <a:buSzPts val="1600"/>
              <a:buNone/>
            </a:pPr>
            <a:endParaRPr lang="fi-FI" dirty="0"/>
          </a:p>
          <a:p>
            <a:pPr marL="0" lvl="0" indent="0">
              <a:spcBef>
                <a:spcPts val="0"/>
              </a:spcBef>
              <a:buSzPts val="1600"/>
              <a:buNone/>
            </a:pPr>
            <a:r>
              <a:rPr lang="fi-FI" dirty="0"/>
              <a:t>5    	</a:t>
            </a:r>
            <a:r>
              <a:rPr lang="fi-FI" dirty="0" err="1"/>
              <a:t>Thank</a:t>
            </a:r>
            <a:r>
              <a:rPr lang="fi-FI" dirty="0"/>
              <a:t> you, closing</a:t>
            </a:r>
          </a:p>
          <a:p>
            <a:pPr marL="0" lvl="0" indent="0">
              <a:spcBef>
                <a:spcPts val="0"/>
              </a:spcBef>
              <a:buSzPts val="1600"/>
              <a:buNone/>
            </a:pPr>
            <a:endParaRPr lang="fi-FI" sz="1800" dirty="0"/>
          </a:p>
          <a:p>
            <a:pPr marL="0" lvl="0" indent="0">
              <a:spcBef>
                <a:spcPts val="0"/>
              </a:spcBef>
              <a:buSzPts val="1600"/>
              <a:buNone/>
            </a:pPr>
            <a:r>
              <a:rPr lang="fi-FI" dirty="0"/>
              <a:t>Total 120 min</a:t>
            </a:r>
          </a:p>
          <a:p>
            <a:pPr marL="0" lvl="0" indent="0" algn="l" rtl="0">
              <a:lnSpc>
                <a:spcPct val="110000"/>
              </a:lnSpc>
              <a:spcBef>
                <a:spcPts val="0"/>
              </a:spcBef>
              <a:spcAft>
                <a:spcPts val="0"/>
              </a:spcAft>
              <a:buClr>
                <a:schemeClr val="dk1"/>
              </a:buClr>
              <a:buSzPts val="1600"/>
              <a:buNone/>
            </a:pPr>
            <a:endParaRPr dirty="0"/>
          </a:p>
        </p:txBody>
      </p:sp>
      <p:sp>
        <p:nvSpPr>
          <p:cNvPr id="294" name="Google Shape;294;p18">
            <a:extLst>
              <a:ext uri="{FF2B5EF4-FFF2-40B4-BE49-F238E27FC236}">
                <a16:creationId xmlns:a16="http://schemas.microsoft.com/office/drawing/2014/main" id="{56394239-1645-0D18-3154-658923126C65}"/>
              </a:ext>
            </a:extLst>
          </p:cNvPr>
          <p:cNvSpPr txBox="1">
            <a:spLocks noGrp="1"/>
          </p:cNvSpPr>
          <p:nvPr>
            <p:ph type="body" idx="2"/>
          </p:nvPr>
        </p:nvSpPr>
        <p:spPr>
          <a:xfrm>
            <a:off x="6206836" y="793700"/>
            <a:ext cx="5777346" cy="521735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During the dialogue, there may be different views on the topic. This is fine, as we are not seeking unanimity. </a:t>
            </a:r>
            <a:r>
              <a:rPr lang="fi-FI" sz="1400" dirty="0" err="1"/>
              <a:t>The</a:t>
            </a:r>
            <a:r>
              <a:rPr lang="fi-FI" sz="1400" dirty="0"/>
              <a:t> </a:t>
            </a:r>
            <a:r>
              <a:rPr lang="fi-FI" sz="1400" dirty="0" err="1"/>
              <a:t>conversation</a:t>
            </a:r>
            <a:r>
              <a:rPr lang="fi-FI" sz="1400" dirty="0"/>
              <a:t> does not need to result in decisions or solutions, but these may emerge. </a:t>
            </a:r>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b="1" dirty="0"/>
              <a:t>XX</a:t>
            </a:r>
            <a:r>
              <a:rPr lang="fi-FI" sz="1400" dirty="0"/>
              <a:t> will act as </a:t>
            </a:r>
            <a:r>
              <a:rPr lang="fi-FI" sz="1400" dirty="0" err="1"/>
              <a:t>the</a:t>
            </a:r>
            <a:r>
              <a:rPr lang="fi-FI" sz="1400" dirty="0"/>
              <a:t> </a:t>
            </a:r>
            <a:r>
              <a:rPr lang="fi-FI" sz="1400" dirty="0" err="1"/>
              <a:t>note-taker</a:t>
            </a:r>
            <a:r>
              <a:rPr lang="fi-FI" sz="1400" dirty="0"/>
              <a:t>. </a:t>
            </a:r>
            <a:r>
              <a:rPr lang="fi-FI" sz="1400" dirty="0" err="1"/>
              <a:t>The</a:t>
            </a:r>
            <a:r>
              <a:rPr lang="fi-FI" sz="1400" dirty="0"/>
              <a:t> </a:t>
            </a:r>
            <a:r>
              <a:rPr lang="fi-FI" sz="1400" dirty="0" err="1"/>
              <a:t>conversation</a:t>
            </a:r>
            <a:r>
              <a:rPr lang="fi-FI" sz="1400" dirty="0"/>
              <a:t> will be recorded in such a way that it does not reveal who participated in </a:t>
            </a:r>
            <a:r>
              <a:rPr lang="fi-FI" sz="1400" dirty="0" err="1"/>
              <a:t>the</a:t>
            </a:r>
            <a:r>
              <a:rPr lang="fi-FI" sz="1400" dirty="0"/>
              <a:t> </a:t>
            </a:r>
            <a:r>
              <a:rPr lang="fi-FI" sz="1400" dirty="0" err="1"/>
              <a:t>dialogue</a:t>
            </a:r>
            <a:r>
              <a:rPr lang="fi-FI" sz="1400" dirty="0"/>
              <a:t>. The recording will be used as material for a summary, as part of the National </a:t>
            </a:r>
            <a:r>
              <a:rPr lang="fi-FI" sz="1400" dirty="0" err="1"/>
              <a:t>Dialogues</a:t>
            </a:r>
            <a:r>
              <a:rPr lang="fi-FI" sz="1400" dirty="0"/>
              <a:t> on Sisu, and will be published on the National Dialogues website. Individual participants cannot be identified from the summary.</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We have </a:t>
            </a:r>
            <a:r>
              <a:rPr lang="fi-FI" sz="1400" b="1" dirty="0"/>
              <a:t>two </a:t>
            </a:r>
            <a:r>
              <a:rPr lang="fi-FI" sz="1400" dirty="0"/>
              <a:t>hours. Let's start with an introduction and a </a:t>
            </a:r>
            <a:r>
              <a:rPr lang="fi-FI" sz="1400" dirty="0" err="1"/>
              <a:t>conversation</a:t>
            </a:r>
            <a:r>
              <a:rPr lang="fi-FI" sz="1400" dirty="0"/>
              <a:t> in pairs. Most of the time will be spent on a </a:t>
            </a:r>
            <a:r>
              <a:rPr lang="fi-FI" sz="1400" dirty="0" err="1"/>
              <a:t>joint</a:t>
            </a:r>
            <a:r>
              <a:rPr lang="fi-FI" sz="1400" dirty="0"/>
              <a:t> </a:t>
            </a:r>
            <a:r>
              <a:rPr lang="fi-FI" sz="1400" dirty="0" err="1"/>
              <a:t>conversation</a:t>
            </a:r>
            <a:r>
              <a:rPr lang="fi-FI" sz="1400" dirty="0"/>
              <a:t>, followed by a brief summary. We will finish at </a:t>
            </a:r>
            <a:r>
              <a:rPr lang="fi-FI" sz="1400" b="1" dirty="0" err="1"/>
              <a:t>xx.xx</a:t>
            </a:r>
            <a:r>
              <a:rPr lang="fi-FI" sz="1400" dirty="0"/>
              <a:t>. </a:t>
            </a:r>
            <a:endParaRPr sz="1400" dirty="0"/>
          </a:p>
          <a:p>
            <a:pPr marL="0" lvl="0" indent="0" algn="r" rtl="0">
              <a:lnSpc>
                <a:spcPct val="110000"/>
              </a:lnSpc>
              <a:spcBef>
                <a:spcPts val="0"/>
              </a:spcBef>
              <a:spcAft>
                <a:spcPts val="0"/>
              </a:spcAft>
              <a:buClr>
                <a:schemeClr val="dk1"/>
              </a:buClr>
              <a:buSzPts val="1600"/>
              <a:buNone/>
            </a:pPr>
            <a:endParaRPr lang="fi-FI" sz="1400" dirty="0"/>
          </a:p>
          <a:p>
            <a:pPr marL="0" lvl="0" indent="0" algn="r"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endParaRPr lang="fi-FI" sz="1100" b="1"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a:extLst>
              <a:ext uri="{FF2B5EF4-FFF2-40B4-BE49-F238E27FC236}">
                <a16:creationId xmlns:a16="http://schemas.microsoft.com/office/drawing/2014/main" id="{4BC68E39-5FFB-D475-E77D-26098D525534}"/>
              </a:ext>
            </a:extLst>
          </p:cNvPr>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dirty="0" err="1"/>
              <a:t>Boderland</a:t>
            </a:r>
            <a:r>
              <a:rPr lang="fi-FI" sz="2000" dirty="0"/>
              <a:t> </a:t>
            </a:r>
            <a:r>
              <a:rPr lang="fi-FI" sz="2000" dirty="0" err="1"/>
              <a:t>Dialogues</a:t>
            </a:r>
            <a:endParaRPr lang="fi-FI" sz="2000" b="1" dirty="0">
              <a:latin typeface="Inter"/>
              <a:ea typeface="Inter"/>
              <a:sym typeface="Inter"/>
            </a:endParaRPr>
          </a:p>
        </p:txBody>
      </p:sp>
      <p:sp>
        <p:nvSpPr>
          <p:cNvPr id="296" name="Google Shape;296;p18">
            <a:extLst>
              <a:ext uri="{FF2B5EF4-FFF2-40B4-BE49-F238E27FC236}">
                <a16:creationId xmlns:a16="http://schemas.microsoft.com/office/drawing/2014/main" id="{4AB14AE3-948E-CAE6-55F5-C50FEB9E694F}"/>
              </a:ext>
            </a:extLst>
          </p:cNvPr>
          <p:cNvSpPr txBox="1">
            <a:spLocks noGrp="1"/>
          </p:cNvSpPr>
          <p:nvPr>
            <p:ph type="body" idx="4"/>
          </p:nvPr>
        </p:nvSpPr>
        <p:spPr>
          <a:xfrm>
            <a:off x="6206836" y="424100"/>
            <a:ext cx="5025914"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Introduction (2/2)</a:t>
            </a:r>
            <a:endParaRPr sz="1800" b="1" dirty="0"/>
          </a:p>
        </p:txBody>
      </p:sp>
    </p:spTree>
    <p:extLst>
      <p:ext uri="{BB962C8B-B14F-4D97-AF65-F5344CB8AC3E}">
        <p14:creationId xmlns:p14="http://schemas.microsoft.com/office/powerpoint/2010/main" val="74536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Listen to </a:t>
            </a:r>
            <a:r>
              <a:rPr lang="fi-FI" dirty="0"/>
              <a:t>others, do not interrupt or start side conversations.</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Join </a:t>
            </a:r>
            <a:r>
              <a:rPr lang="fi-FI" dirty="0"/>
              <a:t>in with what others are saying and use everyday language.</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Share </a:t>
            </a:r>
            <a:r>
              <a:rPr lang="fi-FI" dirty="0"/>
              <a:t>your own experiences.</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Address </a:t>
            </a:r>
            <a:r>
              <a:rPr lang="fi-FI" dirty="0"/>
              <a:t>others directly and ask for their views.</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Be present and respect </a:t>
            </a:r>
            <a:r>
              <a:rPr lang="fi-FI" dirty="0"/>
              <a:t>others and the atmosphere of trust.</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Seek and gather. </a:t>
            </a:r>
            <a:r>
              <a:rPr lang="fi-FI" dirty="0"/>
              <a:t>Work boldly to resolve conflicts that arise and seek out hidden issues.</a:t>
            </a:r>
            <a:endParaRPr dirty="0"/>
          </a:p>
        </p:txBody>
      </p:sp>
      <p:sp>
        <p:nvSpPr>
          <p:cNvPr id="303" name="Google Shape;303;p19"/>
          <p:cNvSpPr txBox="1">
            <a:spLocks noGrp="1"/>
          </p:cNvSpPr>
          <p:nvPr>
            <p:ph type="body" idx="2"/>
          </p:nvPr>
        </p:nvSpPr>
        <p:spPr>
          <a:xfrm>
            <a:off x="6248400" y="692728"/>
            <a:ext cx="5735782" cy="5355922"/>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300" dirty="0"/>
              <a:t>The rules of </a:t>
            </a:r>
            <a:r>
              <a:rPr lang="fi-FI" sz="1300" dirty="0" err="1"/>
              <a:t>constructive</a:t>
            </a:r>
            <a:r>
              <a:rPr lang="fi-FI" sz="1300" dirty="0"/>
              <a:t> </a:t>
            </a:r>
            <a:r>
              <a:rPr lang="fi-FI" sz="1300" dirty="0" err="1"/>
              <a:t>conversation</a:t>
            </a:r>
            <a:r>
              <a:rPr lang="fi-FI" sz="1300" dirty="0"/>
              <a:t> will be used in </a:t>
            </a:r>
            <a:r>
              <a:rPr lang="fi-FI" sz="1300" dirty="0" err="1"/>
              <a:t>the</a:t>
            </a:r>
            <a:r>
              <a:rPr lang="fi-FI" sz="1300" dirty="0"/>
              <a:t> </a:t>
            </a:r>
            <a:r>
              <a:rPr lang="fi-FI" sz="1300" dirty="0" err="1"/>
              <a:t>dialogue</a:t>
            </a:r>
            <a:r>
              <a:rPr lang="fi-FI" sz="1300" dirty="0"/>
              <a:t>, so let's go through them now. </a:t>
            </a:r>
            <a:r>
              <a:rPr lang="fi-FI" sz="1300" i="1" dirty="0"/>
              <a:t>You can print out a few copies and place them in the middle of the circle. </a:t>
            </a:r>
          </a:p>
          <a:p>
            <a:pPr marL="0" lvl="0" indent="0" algn="l" rtl="0">
              <a:spcBef>
                <a:spcPts val="1000"/>
              </a:spcBef>
              <a:spcAft>
                <a:spcPts val="0"/>
              </a:spcAft>
              <a:buNone/>
            </a:pPr>
            <a:r>
              <a:rPr lang="fi-FI" sz="1300" dirty="0"/>
              <a:t>1. Try to listen in such a way that you understand what the other person is trying to say, rather than looking for an opportunity to interject with your own comment. </a:t>
            </a:r>
          </a:p>
          <a:p>
            <a:pPr marL="0" lvl="0" indent="0" algn="l" rtl="0">
              <a:spcBef>
                <a:spcPts val="1000"/>
              </a:spcBef>
              <a:spcAft>
                <a:spcPts val="0"/>
              </a:spcAft>
              <a:buNone/>
            </a:pPr>
            <a:r>
              <a:rPr lang="fi-FI" sz="1300" dirty="0"/>
              <a:t>2. Try to connect with what others are saying and thinking.  </a:t>
            </a:r>
          </a:p>
          <a:p>
            <a:pPr marL="0" lvl="0" indent="0" algn="l" rtl="0">
              <a:spcBef>
                <a:spcPts val="1000"/>
              </a:spcBef>
              <a:spcAft>
                <a:spcPts val="0"/>
              </a:spcAft>
              <a:buNone/>
            </a:pPr>
            <a:r>
              <a:rPr lang="fi-FI" sz="1300" dirty="0"/>
              <a:t>3. As you listen to each other, you will have different experiences (thoughts, feelings, observations, memories, imagining the future). Share these aloud so that we can probably </a:t>
            </a:r>
            <a:r>
              <a:rPr lang="fi-FI" sz="1300" dirty="0" err="1"/>
              <a:t>get</a:t>
            </a:r>
            <a:r>
              <a:rPr lang="fi-FI" sz="1300" dirty="0"/>
              <a:t> </a:t>
            </a:r>
            <a:r>
              <a:rPr lang="fi-FI" sz="1300" dirty="0" err="1"/>
              <a:t>deeper</a:t>
            </a:r>
            <a:r>
              <a:rPr lang="fi-FI" sz="1300" dirty="0"/>
              <a:t> and have a conversation that has not already been had.  </a:t>
            </a:r>
          </a:p>
          <a:p>
            <a:pPr marL="0" lvl="0" indent="0" algn="l" rtl="0">
              <a:spcBef>
                <a:spcPts val="1000"/>
              </a:spcBef>
              <a:spcAft>
                <a:spcPts val="0"/>
              </a:spcAft>
              <a:buNone/>
            </a:pPr>
            <a:r>
              <a:rPr lang="fi-FI" sz="1300" dirty="0"/>
              <a:t>4. You can ask to speak </a:t>
            </a:r>
            <a:r>
              <a:rPr lang="fi-FI" sz="1300" dirty="0" err="1"/>
              <a:t>or</a:t>
            </a:r>
            <a:r>
              <a:rPr lang="fi-FI" sz="1300" dirty="0"/>
              <a:t> </a:t>
            </a:r>
            <a:r>
              <a:rPr lang="fi-FI" sz="1300" dirty="0" err="1"/>
              <a:t>address</a:t>
            </a:r>
            <a:r>
              <a:rPr lang="fi-FI" sz="1300" dirty="0"/>
              <a:t> others directly and ask questions. I will start by giving you the floor. </a:t>
            </a:r>
          </a:p>
          <a:p>
            <a:pPr marL="0" lvl="0" indent="0" algn="l" rtl="0">
              <a:spcBef>
                <a:spcPts val="1000"/>
              </a:spcBef>
              <a:spcAft>
                <a:spcPts val="0"/>
              </a:spcAft>
              <a:buNone/>
            </a:pPr>
            <a:r>
              <a:rPr lang="fi-FI" sz="1300" dirty="0"/>
              <a:t>5. Let's focus on the present moment. Please do not look at your phones or laptops during </a:t>
            </a:r>
            <a:r>
              <a:rPr lang="fi-FI" sz="1300" dirty="0" err="1"/>
              <a:t>the</a:t>
            </a:r>
            <a:r>
              <a:rPr lang="fi-FI" sz="1300" dirty="0"/>
              <a:t> </a:t>
            </a:r>
            <a:r>
              <a:rPr lang="fi-FI" sz="1300" dirty="0" err="1"/>
              <a:t>dialogue</a:t>
            </a:r>
            <a:r>
              <a:rPr lang="fi-FI" sz="1300" dirty="0"/>
              <a:t>. Let's speak respectfully about other people, even if we disagree with them. </a:t>
            </a:r>
          </a:p>
          <a:p>
            <a:pPr marL="0" lvl="0" indent="0" algn="l" rtl="0">
              <a:spcBef>
                <a:spcPts val="1000"/>
              </a:spcBef>
              <a:spcAft>
                <a:spcPts val="0"/>
              </a:spcAft>
              <a:buNone/>
            </a:pPr>
            <a:r>
              <a:rPr lang="fi-FI" sz="1300" dirty="0"/>
              <a:t>6. The purpose of dialogue is to create a situation where we can also explore emerging conflicts. We do not have to agree on everything. Different perspectives enrich the discussion and help us to better understand the topic of dialogue.</a:t>
            </a:r>
          </a:p>
          <a:p>
            <a:pPr marL="0" lvl="0" indent="0" algn="r" rtl="0">
              <a:spcBef>
                <a:spcPts val="1000"/>
              </a:spcBef>
              <a:spcAft>
                <a:spcPts val="0"/>
              </a:spcAft>
              <a:buNone/>
            </a:pPr>
            <a:endParaRPr lang="fi-FI"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Rules for constructive discussion</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
        <p:nvSpPr>
          <p:cNvPr id="2" name="Google Shape;296;p18">
            <a:extLst>
              <a:ext uri="{FF2B5EF4-FFF2-40B4-BE49-F238E27FC236}">
                <a16:creationId xmlns:a16="http://schemas.microsoft.com/office/drawing/2014/main" id="{B4403F8D-7F5D-FEC2-DC50-E3863E67DA73}"/>
              </a:ext>
            </a:extLst>
          </p:cNvPr>
          <p:cNvSpPr txBox="1">
            <a:spLocks/>
          </p:cNvSpPr>
          <p:nvPr/>
        </p:nvSpPr>
        <p:spPr>
          <a:xfrm>
            <a:off x="6206836" y="424100"/>
            <a:ext cx="5025914"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r>
              <a:rPr lang="fi-FI" sz="1800" b="1" dirty="0"/>
              <a:t>Rules and trust (1/2)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B1ADBDE0-B9AC-A1F3-DE9D-52315E0AC8EF}"/>
            </a:ext>
          </a:extLst>
        </p:cNvPr>
        <p:cNvGrpSpPr/>
        <p:nvPr/>
      </p:nvGrpSpPr>
      <p:grpSpPr>
        <a:xfrm>
          <a:off x="0" y="0"/>
          <a:ext cx="0" cy="0"/>
          <a:chOff x="0" y="0"/>
          <a:chExt cx="0" cy="0"/>
        </a:xfrm>
      </p:grpSpPr>
      <p:sp>
        <p:nvSpPr>
          <p:cNvPr id="302" name="Google Shape;302;p19">
            <a:extLst>
              <a:ext uri="{FF2B5EF4-FFF2-40B4-BE49-F238E27FC236}">
                <a16:creationId xmlns:a16="http://schemas.microsoft.com/office/drawing/2014/main" id="{C2F4A649-2046-BF78-630D-C00BDA040824}"/>
              </a:ext>
            </a:extLst>
          </p:cNvPr>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Listen to </a:t>
            </a:r>
            <a:r>
              <a:rPr lang="fi-FI" dirty="0"/>
              <a:t>others, do not interrupt or start side conversations.</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Join </a:t>
            </a:r>
            <a:r>
              <a:rPr lang="fi-FI" dirty="0"/>
              <a:t>in with what others are saying and use everyday language.</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Share </a:t>
            </a:r>
            <a:r>
              <a:rPr lang="fi-FI" dirty="0"/>
              <a:t>your own experiences.</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Address </a:t>
            </a:r>
            <a:r>
              <a:rPr lang="fi-FI" dirty="0"/>
              <a:t>others directly and ask for their views.</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Be present and respect </a:t>
            </a:r>
            <a:r>
              <a:rPr lang="fi-FI" dirty="0"/>
              <a:t>others and the atmosphere of trust.</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Seek and gather. </a:t>
            </a:r>
            <a:r>
              <a:rPr lang="fi-FI" dirty="0"/>
              <a:t>Be bold in addressing conflicts that arise and seek out hidden issues.</a:t>
            </a:r>
            <a:endParaRPr dirty="0"/>
          </a:p>
        </p:txBody>
      </p:sp>
      <p:sp>
        <p:nvSpPr>
          <p:cNvPr id="303" name="Google Shape;303;p19">
            <a:extLst>
              <a:ext uri="{FF2B5EF4-FFF2-40B4-BE49-F238E27FC236}">
                <a16:creationId xmlns:a16="http://schemas.microsoft.com/office/drawing/2014/main" id="{E935A213-61D5-3D99-6AF6-764F571DA2F2}"/>
              </a:ext>
            </a:extLst>
          </p:cNvPr>
          <p:cNvSpPr txBox="1">
            <a:spLocks noGrp="1"/>
          </p:cNvSpPr>
          <p:nvPr>
            <p:ph type="body" idx="2"/>
          </p:nvPr>
        </p:nvSpPr>
        <p:spPr>
          <a:xfrm>
            <a:off x="6248400" y="1148924"/>
            <a:ext cx="5735782" cy="4899725"/>
          </a:xfrm>
          <a:prstGeom prst="rect">
            <a:avLst/>
          </a:prstGeom>
          <a:noFill/>
          <a:ln>
            <a:noFill/>
          </a:ln>
        </p:spPr>
        <p:txBody>
          <a:bodyPr spcFirstLastPara="1" wrap="square" lIns="0" tIns="0" rIns="0" bIns="0" anchor="t" anchorCtr="0">
            <a:noAutofit/>
          </a:bodyPr>
          <a:lstStyle/>
          <a:p>
            <a:pPr marL="0" indent="0">
              <a:spcBef>
                <a:spcPts val="0"/>
              </a:spcBef>
              <a:buNone/>
            </a:pPr>
            <a:endParaRPr lang="fi-FI" sz="1400" dirty="0">
              <a:solidFill>
                <a:schemeClr val="tx1"/>
              </a:solidFill>
            </a:endParaRPr>
          </a:p>
          <a:p>
            <a:pPr marL="0" indent="0">
              <a:spcBef>
                <a:spcPts val="0"/>
              </a:spcBef>
              <a:buNone/>
            </a:pPr>
            <a:r>
              <a:rPr lang="fi-FI" sz="1400" dirty="0">
                <a:solidFill>
                  <a:schemeClr val="tx1"/>
                </a:solidFill>
              </a:rPr>
              <a:t>Let us now agree on the confidentiality of </a:t>
            </a:r>
            <a:r>
              <a:rPr lang="fi-FI" sz="1400" dirty="0" err="1">
                <a:solidFill>
                  <a:schemeClr val="tx1"/>
                </a:solidFill>
              </a:rPr>
              <a:t>the</a:t>
            </a:r>
            <a:r>
              <a:rPr lang="fi-FI" sz="1400" dirty="0">
                <a:solidFill>
                  <a:schemeClr val="tx1"/>
                </a:solidFill>
              </a:rPr>
              <a:t> </a:t>
            </a:r>
            <a:r>
              <a:rPr lang="fi-FI" sz="1400" dirty="0" err="1">
                <a:solidFill>
                  <a:schemeClr val="tx1"/>
                </a:solidFill>
              </a:rPr>
              <a:t>conversation</a:t>
            </a:r>
            <a:r>
              <a:rPr lang="fi-FI" sz="1400" dirty="0">
                <a:solidFill>
                  <a:schemeClr val="tx1"/>
                </a:solidFill>
              </a:rPr>
              <a:t>. It is my hope that you will continue </a:t>
            </a:r>
            <a:r>
              <a:rPr lang="fi-FI" sz="1400" dirty="0" err="1">
                <a:solidFill>
                  <a:schemeClr val="tx1"/>
                </a:solidFill>
              </a:rPr>
              <a:t>the</a:t>
            </a:r>
            <a:r>
              <a:rPr lang="fi-FI" sz="1400" dirty="0">
                <a:solidFill>
                  <a:schemeClr val="tx1"/>
                </a:solidFill>
              </a:rPr>
              <a:t> </a:t>
            </a:r>
            <a:r>
              <a:rPr lang="fi-FI" sz="1400" dirty="0" err="1">
                <a:solidFill>
                  <a:schemeClr val="tx1"/>
                </a:solidFill>
              </a:rPr>
              <a:t>dialogue</a:t>
            </a:r>
            <a:r>
              <a:rPr lang="fi-FI" sz="1400" dirty="0">
                <a:solidFill>
                  <a:schemeClr val="tx1"/>
                </a:solidFill>
              </a:rPr>
              <a:t> that is now beginning after this event, and I hope that you will continue it in such a way that no individual participant can be identified from the comments or quotations. Is this acceptable to everyone? </a:t>
            </a:r>
          </a:p>
          <a:p>
            <a:pPr marL="0" indent="0">
              <a:spcBef>
                <a:spcPts val="0"/>
              </a:spcBef>
              <a:buNone/>
            </a:pPr>
            <a:endParaRPr lang="fi-FI" sz="1400" dirty="0">
              <a:solidFill>
                <a:schemeClr val="tx1"/>
              </a:solidFill>
            </a:endParaRPr>
          </a:p>
          <a:p>
            <a:pPr marL="0" indent="0">
              <a:spcBef>
                <a:spcPts val="0"/>
              </a:spcBef>
              <a:buNone/>
            </a:pPr>
            <a:r>
              <a:rPr lang="fi-FI" sz="1400" i="1" dirty="0">
                <a:solidFill>
                  <a:schemeClr val="tx1"/>
                </a:solidFill>
              </a:rPr>
              <a:t>Please acknowledge this. </a:t>
            </a:r>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r>
              <a:rPr lang="fi-FI" sz="1100" b="1" dirty="0"/>
              <a:t>5 min</a:t>
            </a:r>
          </a:p>
        </p:txBody>
      </p:sp>
      <p:sp>
        <p:nvSpPr>
          <p:cNvPr id="304" name="Google Shape;304;p19">
            <a:extLst>
              <a:ext uri="{FF2B5EF4-FFF2-40B4-BE49-F238E27FC236}">
                <a16:creationId xmlns:a16="http://schemas.microsoft.com/office/drawing/2014/main" id="{BF3E203C-C42E-5DFA-A00B-F264ACA95200}"/>
              </a:ext>
            </a:extLst>
          </p:cNvPr>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Rules for constructive discussion</a:t>
            </a:r>
            <a:endParaRPr sz="2000" b="1" dirty="0"/>
          </a:p>
        </p:txBody>
      </p:sp>
      <p:sp>
        <p:nvSpPr>
          <p:cNvPr id="305" name="Google Shape;305;p19">
            <a:extLst>
              <a:ext uri="{FF2B5EF4-FFF2-40B4-BE49-F238E27FC236}">
                <a16:creationId xmlns:a16="http://schemas.microsoft.com/office/drawing/2014/main" id="{B521A2B3-2C7E-EE80-64B2-B1C685DA5557}"/>
              </a:ext>
            </a:extLst>
          </p:cNvPr>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
        <p:nvSpPr>
          <p:cNvPr id="2" name="Google Shape;296;p18">
            <a:extLst>
              <a:ext uri="{FF2B5EF4-FFF2-40B4-BE49-F238E27FC236}">
                <a16:creationId xmlns:a16="http://schemas.microsoft.com/office/drawing/2014/main" id="{EB933612-CBF1-0A76-612C-095067B7B2BF}"/>
              </a:ext>
            </a:extLst>
          </p:cNvPr>
          <p:cNvSpPr txBox="1">
            <a:spLocks/>
          </p:cNvSpPr>
          <p:nvPr/>
        </p:nvSpPr>
        <p:spPr>
          <a:xfrm>
            <a:off x="6206836" y="424100"/>
            <a:ext cx="5025914"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r>
              <a:rPr lang="fi-FI" sz="1800" b="1" dirty="0"/>
              <a:t>Rules and trust (1/2)</a:t>
            </a:r>
          </a:p>
        </p:txBody>
      </p:sp>
    </p:spTree>
    <p:extLst>
      <p:ext uri="{BB962C8B-B14F-4D97-AF65-F5344CB8AC3E}">
        <p14:creationId xmlns:p14="http://schemas.microsoft.com/office/powerpoint/2010/main" val="399711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Minutes</a:t>
            </a:r>
            <a:r>
              <a:rPr lang="fi-FI" sz="1400" dirty="0"/>
              <a:t>    </a:t>
            </a:r>
            <a:r>
              <a:rPr lang="fi-FI" sz="1400" dirty="0" err="1"/>
              <a:t>Section</a:t>
            </a:r>
            <a:endParaRPr lang="fi-FI" sz="1400" dirty="0"/>
          </a:p>
          <a:p>
            <a:pPr marL="0" lvl="0" indent="0">
              <a:spcBef>
                <a:spcPts val="0"/>
              </a:spcBef>
              <a:buSzPts val="1600"/>
              <a:buNone/>
            </a:pPr>
            <a:r>
              <a:rPr lang="fi-FI" sz="1400" dirty="0"/>
              <a:t>				</a:t>
            </a:r>
          </a:p>
          <a:p>
            <a:pPr marL="0" lvl="0" indent="0">
              <a:spcBef>
                <a:spcPts val="0"/>
              </a:spcBef>
              <a:buSzPts val="1600"/>
              <a:buNone/>
            </a:pPr>
            <a:r>
              <a:rPr lang="fi-FI" sz="1400" b="1" dirty="0"/>
              <a:t>15     	</a:t>
            </a:r>
            <a:r>
              <a:rPr lang="fi-FI" sz="1400" b="1" dirty="0" err="1"/>
              <a:t>Introduction</a:t>
            </a:r>
            <a:r>
              <a:rPr lang="fi-FI" sz="1400" b="1" dirty="0"/>
              <a:t>, </a:t>
            </a:r>
            <a:r>
              <a:rPr lang="fi-FI" sz="1400" b="1" dirty="0" err="1"/>
              <a:t>presentations</a:t>
            </a:r>
            <a:r>
              <a:rPr lang="fi-FI" sz="1400" b="1" dirty="0"/>
              <a:t>, </a:t>
            </a:r>
            <a:r>
              <a:rPr lang="fi-FI" sz="1400" b="1" dirty="0" err="1"/>
              <a:t>rules</a:t>
            </a:r>
            <a:r>
              <a:rPr lang="fi-FI" sz="1400" b="1" dirty="0"/>
              <a:t> of 	</a:t>
            </a:r>
            <a:r>
              <a:rPr lang="fi-FI" sz="1400" b="1" dirty="0" err="1"/>
              <a:t>the</a:t>
            </a:r>
            <a:r>
              <a:rPr lang="fi-FI" sz="1400" b="1" dirty="0"/>
              <a:t> </a:t>
            </a:r>
            <a:r>
              <a:rPr lang="fi-FI" sz="1400" b="1" dirty="0" err="1"/>
              <a:t>game</a:t>
            </a:r>
            <a:r>
              <a:rPr lang="fi-FI" sz="1400" b="1" dirty="0"/>
              <a:t>, </a:t>
            </a:r>
            <a:r>
              <a:rPr lang="fi-FI" sz="1400" b="1" dirty="0" err="1"/>
              <a:t>getting</a:t>
            </a:r>
            <a:r>
              <a:rPr lang="fi-FI" sz="1400" b="1" dirty="0"/>
              <a:t> in </a:t>
            </a:r>
            <a:r>
              <a:rPr lang="fi-FI" sz="1400" b="1" dirty="0" err="1"/>
              <a:t>the</a:t>
            </a:r>
            <a:r>
              <a:rPr lang="fi-FI" sz="1400" b="1" dirty="0"/>
              <a:t> </a:t>
            </a:r>
            <a:r>
              <a:rPr lang="fi-FI" sz="1400" b="1" dirty="0" err="1"/>
              <a:t>mood</a:t>
            </a:r>
            <a:endParaRPr lang="fi-FI" sz="1400" b="1" dirty="0"/>
          </a:p>
          <a:p>
            <a:pPr marL="0" lvl="0" indent="0">
              <a:spcBef>
                <a:spcPts val="0"/>
              </a:spcBef>
              <a:buSzPts val="1600"/>
              <a:buNone/>
            </a:pPr>
            <a:endParaRPr lang="fi-FI" sz="1400" dirty="0"/>
          </a:p>
          <a:p>
            <a:pPr marL="0" lvl="0" indent="0">
              <a:spcBef>
                <a:spcPts val="0"/>
              </a:spcBef>
              <a:buSzPts val="1600"/>
              <a:buNone/>
            </a:pPr>
            <a:r>
              <a:rPr lang="fi-FI" sz="1400" dirty="0"/>
              <a:t>85     	Group </a:t>
            </a:r>
            <a:r>
              <a:rPr lang="fi-FI" sz="1400" dirty="0" err="1"/>
              <a:t>discussion</a:t>
            </a:r>
            <a:r>
              <a:rPr lang="fi-FI" sz="1400" dirty="0"/>
              <a:t> (</a:t>
            </a:r>
            <a:r>
              <a:rPr lang="fi-FI" sz="1400" dirty="0" err="1"/>
              <a:t>incl</a:t>
            </a:r>
            <a:r>
              <a:rPr lang="fi-FI" sz="1400" dirty="0"/>
              <a:t>. </a:t>
            </a:r>
            <a:r>
              <a:rPr lang="fi-FI" sz="1400" dirty="0" err="1"/>
              <a:t>break</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Discussion</a:t>
            </a:r>
            <a:r>
              <a:rPr lang="fi-FI" sz="1400" dirty="0"/>
              <a:t> </a:t>
            </a:r>
            <a:r>
              <a:rPr lang="fi-FI" sz="1400" dirty="0" err="1"/>
              <a:t>outcome</a:t>
            </a:r>
            <a:r>
              <a:rPr lang="fi-FI" sz="1400" dirty="0"/>
              <a:t>: </a:t>
            </a:r>
            <a:r>
              <a:rPr lang="fi-FI" sz="1400" dirty="0" err="1"/>
              <a:t>writing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Discussion</a:t>
            </a:r>
            <a:r>
              <a:rPr lang="fi-FI" sz="1400" dirty="0"/>
              <a:t> </a:t>
            </a:r>
            <a:r>
              <a:rPr lang="fi-FI" sz="1400" dirty="0" err="1"/>
              <a:t>outcome</a:t>
            </a:r>
            <a:r>
              <a:rPr lang="fi-FI" sz="1400" dirty="0"/>
              <a:t>: </a:t>
            </a:r>
            <a:r>
              <a:rPr lang="fi-FI" sz="1400" dirty="0" err="1"/>
              <a:t>sharing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Thank</a:t>
            </a:r>
            <a:r>
              <a:rPr lang="fi-FI" sz="1400" dirty="0"/>
              <a:t> </a:t>
            </a:r>
            <a:r>
              <a:rPr lang="fi-FI" sz="1400" dirty="0" err="1"/>
              <a:t>you</a:t>
            </a:r>
            <a:r>
              <a:rPr lang="fi-FI" sz="1400" dirty="0"/>
              <a:t>, </a:t>
            </a:r>
            <a:r>
              <a:rPr lang="fi-FI" sz="1400" dirty="0" err="1"/>
              <a:t>closing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Total 120 min</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262255" y="508435"/>
            <a:ext cx="5763490" cy="52980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400" b="1" dirty="0"/>
          </a:p>
          <a:p>
            <a:pPr marL="0" indent="0">
              <a:spcBef>
                <a:spcPts val="0"/>
              </a:spcBef>
              <a:buSzPts val="1600"/>
              <a:buNone/>
            </a:pPr>
            <a:r>
              <a:rPr lang="fi-FI" sz="1400" dirty="0"/>
              <a:t>Let's start with a brief round of introductions. You can introduce yourself by your first name and explain why you want to participate in this dialogue</a:t>
            </a:r>
            <a:r>
              <a:rPr lang="fi-FI" sz="1400" b="1" dirty="0"/>
              <a:t>. </a:t>
            </a:r>
            <a:endParaRPr lang="fi-FI" sz="1100"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dirty="0"/>
              <a:t>(</a:t>
            </a:r>
            <a:r>
              <a:rPr lang="fi-FI" sz="1400" i="1" dirty="0"/>
              <a:t>You can say: </a:t>
            </a:r>
            <a:r>
              <a:rPr lang="fi-FI" sz="1400" b="1" dirty="0"/>
              <a:t>This will only take a moment, so we can have a proper discussion on the actual topic.)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dirty="0"/>
              <a:t>Let's start here, please.</a:t>
            </a:r>
          </a:p>
          <a:p>
            <a:pPr marL="0" lvl="0" indent="0" algn="l" rtl="0">
              <a:lnSpc>
                <a:spcPct val="110000"/>
              </a:lnSpc>
              <a:spcBef>
                <a:spcPts val="0"/>
              </a:spcBef>
              <a:spcAft>
                <a:spcPts val="0"/>
              </a:spcAft>
              <a:buClr>
                <a:schemeClr val="dk1"/>
              </a:buClr>
              <a:buSzPts val="1600"/>
              <a:buNone/>
            </a:pPr>
            <a:r>
              <a:rPr lang="fi-FI" sz="1400" b="1" dirty="0"/>
              <a:t>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r>
              <a:rPr lang="fi-FI" sz="1400" b="1" dirty="0"/>
              <a:t>2</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dirty="0" err="1"/>
              <a:t>Boderland</a:t>
            </a:r>
            <a:r>
              <a:rPr lang="fi-FI" sz="2000" dirty="0"/>
              <a:t> </a:t>
            </a:r>
            <a:r>
              <a:rPr lang="fi-FI" sz="2000" dirty="0" err="1"/>
              <a:t>Dialogues</a:t>
            </a:r>
            <a:endParaRPr lang="fi-FI" sz="2000" b="1" dirty="0">
              <a:latin typeface="Inter"/>
              <a:ea typeface="Inter"/>
              <a:sym typeface="Inter"/>
            </a:endParaRPr>
          </a:p>
        </p:txBody>
      </p:sp>
      <p:sp>
        <p:nvSpPr>
          <p:cNvPr id="314" name="Google Shape;314;p20"/>
          <p:cNvSpPr txBox="1">
            <a:spLocks noGrp="1"/>
          </p:cNvSpPr>
          <p:nvPr>
            <p:ph type="body" idx="4"/>
          </p:nvPr>
        </p:nvSpPr>
        <p:spPr>
          <a:xfrm>
            <a:off x="6278005" y="241477"/>
            <a:ext cx="5257395"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Introductions</a:t>
            </a:r>
            <a:endParaRPr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DF9273B7-7C17-6F93-631A-82F0F02953BD}"/>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03BF766E-A001-9E1A-7F26-79F6BBBC96B0}"/>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200" dirty="0" err="1"/>
              <a:t>Minutes</a:t>
            </a:r>
            <a:r>
              <a:rPr lang="fi-FI" sz="1200" dirty="0"/>
              <a:t>    </a:t>
            </a:r>
            <a:r>
              <a:rPr lang="fi-FI" sz="1200" dirty="0" err="1"/>
              <a:t>Section</a:t>
            </a:r>
            <a:endParaRPr lang="fi-FI" sz="1200" dirty="0"/>
          </a:p>
          <a:p>
            <a:pPr marL="0" lvl="0" indent="0">
              <a:spcBef>
                <a:spcPts val="0"/>
              </a:spcBef>
              <a:buSzPts val="1600"/>
              <a:buNone/>
            </a:pPr>
            <a:r>
              <a:rPr lang="fi-FI" dirty="0"/>
              <a:t>				</a:t>
            </a:r>
          </a:p>
          <a:p>
            <a:pPr marL="0" lvl="0" indent="0">
              <a:spcBef>
                <a:spcPts val="0"/>
              </a:spcBef>
              <a:buSzPts val="1600"/>
              <a:buNone/>
            </a:pPr>
            <a:r>
              <a:rPr lang="fi-FI" sz="1400" b="1" dirty="0"/>
              <a:t>15     	</a:t>
            </a:r>
            <a:r>
              <a:rPr lang="fi-FI" sz="1400" b="1" dirty="0" err="1"/>
              <a:t>Introduction</a:t>
            </a:r>
            <a:r>
              <a:rPr lang="fi-FI" sz="1400" b="1" dirty="0"/>
              <a:t>, </a:t>
            </a:r>
            <a:r>
              <a:rPr lang="fi-FI" sz="1400" b="1" dirty="0" err="1"/>
              <a:t>presentations</a:t>
            </a:r>
            <a:r>
              <a:rPr lang="fi-FI" sz="1400" b="1" dirty="0"/>
              <a:t>, </a:t>
            </a:r>
            <a:r>
              <a:rPr lang="fi-FI" sz="1400" b="1" dirty="0" err="1"/>
              <a:t>rules</a:t>
            </a:r>
            <a:r>
              <a:rPr lang="fi-FI" sz="1400" b="1" dirty="0"/>
              <a:t> of 	</a:t>
            </a:r>
            <a:r>
              <a:rPr lang="fi-FI" sz="1400" b="1" dirty="0" err="1"/>
              <a:t>the</a:t>
            </a:r>
            <a:r>
              <a:rPr lang="fi-FI" sz="1400" b="1" dirty="0"/>
              <a:t> </a:t>
            </a:r>
            <a:r>
              <a:rPr lang="fi-FI" sz="1400" b="1" dirty="0" err="1"/>
              <a:t>game</a:t>
            </a:r>
            <a:r>
              <a:rPr lang="fi-FI" sz="1400" b="1" dirty="0"/>
              <a:t>, </a:t>
            </a:r>
            <a:r>
              <a:rPr lang="fi-FI" sz="1400" b="1" dirty="0" err="1"/>
              <a:t>getting</a:t>
            </a:r>
            <a:r>
              <a:rPr lang="fi-FI" sz="1400" b="1" dirty="0"/>
              <a:t> in </a:t>
            </a:r>
            <a:r>
              <a:rPr lang="fi-FI" sz="1400" b="1" dirty="0" err="1"/>
              <a:t>the</a:t>
            </a:r>
            <a:r>
              <a:rPr lang="fi-FI" sz="1400" b="1" dirty="0"/>
              <a:t> </a:t>
            </a:r>
            <a:r>
              <a:rPr lang="fi-FI" sz="1400" b="1" dirty="0" err="1"/>
              <a:t>mood</a:t>
            </a:r>
            <a:endParaRPr lang="fi-FI" sz="1400" b="1" dirty="0"/>
          </a:p>
          <a:p>
            <a:pPr marL="0" lvl="0" indent="0">
              <a:spcBef>
                <a:spcPts val="0"/>
              </a:spcBef>
              <a:buSzPts val="1600"/>
              <a:buNone/>
            </a:pPr>
            <a:endParaRPr lang="fi-FI" sz="1400" dirty="0"/>
          </a:p>
          <a:p>
            <a:pPr marL="0" lvl="0" indent="0">
              <a:spcBef>
                <a:spcPts val="0"/>
              </a:spcBef>
              <a:buSzPts val="1600"/>
              <a:buNone/>
            </a:pPr>
            <a:r>
              <a:rPr lang="fi-FI" sz="1400" dirty="0"/>
              <a:t>85     	Group </a:t>
            </a:r>
            <a:r>
              <a:rPr lang="fi-FI" sz="1400" dirty="0" err="1"/>
              <a:t>discussion</a:t>
            </a:r>
            <a:r>
              <a:rPr lang="fi-FI" sz="1400" dirty="0"/>
              <a:t> (</a:t>
            </a:r>
            <a:r>
              <a:rPr lang="fi-FI" sz="1400" dirty="0" err="1"/>
              <a:t>incl</a:t>
            </a:r>
            <a:r>
              <a:rPr lang="fi-FI" sz="1400" dirty="0"/>
              <a:t>. </a:t>
            </a:r>
            <a:r>
              <a:rPr lang="fi-FI" sz="1400" dirty="0" err="1"/>
              <a:t>break</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Discussion</a:t>
            </a:r>
            <a:r>
              <a:rPr lang="fi-FI" sz="1400" dirty="0"/>
              <a:t> </a:t>
            </a:r>
            <a:r>
              <a:rPr lang="fi-FI" sz="1400" dirty="0" err="1"/>
              <a:t>outcome</a:t>
            </a:r>
            <a:r>
              <a:rPr lang="fi-FI" sz="1400" dirty="0"/>
              <a:t>: </a:t>
            </a:r>
            <a:r>
              <a:rPr lang="fi-FI" sz="1400" dirty="0" err="1"/>
              <a:t>writing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Discussion</a:t>
            </a:r>
            <a:r>
              <a:rPr lang="fi-FI" sz="1400" dirty="0"/>
              <a:t> </a:t>
            </a:r>
            <a:r>
              <a:rPr lang="fi-FI" sz="1400" dirty="0" err="1"/>
              <a:t>outcome</a:t>
            </a:r>
            <a:r>
              <a:rPr lang="fi-FI" sz="1400" dirty="0"/>
              <a:t>: </a:t>
            </a:r>
            <a:r>
              <a:rPr lang="fi-FI" sz="1400" dirty="0" err="1"/>
              <a:t>sharing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Thank</a:t>
            </a:r>
            <a:r>
              <a:rPr lang="fi-FI" sz="1400" dirty="0"/>
              <a:t> </a:t>
            </a:r>
            <a:r>
              <a:rPr lang="fi-FI" sz="1400" dirty="0" err="1"/>
              <a:t>you</a:t>
            </a:r>
            <a:r>
              <a:rPr lang="fi-FI" sz="1400" dirty="0"/>
              <a:t>, </a:t>
            </a:r>
            <a:r>
              <a:rPr lang="fi-FI" sz="1400" dirty="0" err="1"/>
              <a:t>closing</a:t>
            </a:r>
            <a:endParaRPr lang="fi-FI" sz="1400" dirty="0"/>
          </a:p>
          <a:p>
            <a:pPr marL="0" lvl="0" indent="0">
              <a:spcBef>
                <a:spcPts val="0"/>
              </a:spcBef>
              <a:buSzPts val="1600"/>
              <a:buNone/>
            </a:pPr>
            <a:endParaRPr lang="fi-FI" dirty="0"/>
          </a:p>
          <a:p>
            <a:pPr marL="0" lvl="0" indent="0">
              <a:spcBef>
                <a:spcPts val="0"/>
              </a:spcBef>
              <a:buSzPts val="1600"/>
              <a:buNone/>
            </a:pPr>
            <a:r>
              <a:rPr lang="fi-FI" sz="1400" dirty="0"/>
              <a:t>Total 120 min</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a:extLst>
              <a:ext uri="{FF2B5EF4-FFF2-40B4-BE49-F238E27FC236}">
                <a16:creationId xmlns:a16="http://schemas.microsoft.com/office/drawing/2014/main" id="{049D3883-FB03-845C-6A36-63AA402DFD7D}"/>
              </a:ext>
            </a:extLst>
          </p:cNvPr>
          <p:cNvSpPr txBox="1">
            <a:spLocks noGrp="1"/>
          </p:cNvSpPr>
          <p:nvPr>
            <p:ph type="body" idx="2"/>
          </p:nvPr>
        </p:nvSpPr>
        <p:spPr>
          <a:xfrm>
            <a:off x="6262255" y="688550"/>
            <a:ext cx="5763490" cy="5117910"/>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t>Let's get started by getting into the mood with the following video/music/text. </a:t>
            </a:r>
          </a:p>
          <a:p>
            <a:pPr marL="0" indent="0">
              <a:lnSpc>
                <a:spcPct val="115000"/>
              </a:lnSpc>
              <a:spcBef>
                <a:spcPts val="0"/>
              </a:spcBef>
              <a:buSzPts val="1100"/>
              <a:buNone/>
            </a:pPr>
            <a:endParaRPr lang="fi-FI" sz="1400" b="1" i="1" dirty="0"/>
          </a:p>
          <a:p>
            <a:pPr marL="0" indent="0">
              <a:lnSpc>
                <a:spcPct val="115000"/>
              </a:lnSpc>
              <a:spcBef>
                <a:spcPts val="0"/>
              </a:spcBef>
              <a:buSzPts val="1100"/>
              <a:buNone/>
            </a:pPr>
            <a:r>
              <a:rPr lang="fi-FI" sz="1400" i="1" dirty="0"/>
              <a:t>You can use this text, for example, to get into the mood: </a:t>
            </a:r>
          </a:p>
          <a:p>
            <a:pPr marL="0" indent="0">
              <a:lnSpc>
                <a:spcPct val="115000"/>
              </a:lnSpc>
              <a:spcBef>
                <a:spcPts val="0"/>
              </a:spcBef>
              <a:buSzPts val="1100"/>
              <a:buNone/>
            </a:pPr>
            <a:r>
              <a:rPr lang="fi-FI" sz="1400" b="1" dirty="0"/>
              <a:t>Finnish society is being tested in new ways. Russia's military actions are undermining many people's sense of security, conflicts between different groups and individuals are intensifying, and misinformation about events and issues is spreading. We need different actors to keep our society crisis-resistant and at the same time compassionate. </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b="1" dirty="0" err="1"/>
              <a:t>The</a:t>
            </a:r>
            <a:r>
              <a:rPr lang="fi-FI" sz="1400" b="1" dirty="0"/>
              <a:t> </a:t>
            </a:r>
            <a:r>
              <a:rPr lang="fi-FI" sz="1400" b="1" dirty="0" err="1"/>
              <a:t>aim</a:t>
            </a:r>
            <a:r>
              <a:rPr lang="fi-FI" sz="1400" b="1" dirty="0"/>
              <a:t> of </a:t>
            </a:r>
            <a:r>
              <a:rPr lang="fi-FI" sz="1400" b="1" dirty="0" err="1"/>
              <a:t>the</a:t>
            </a:r>
            <a:r>
              <a:rPr lang="fi-FI" sz="1400" b="1" dirty="0"/>
              <a:t> </a:t>
            </a:r>
            <a:r>
              <a:rPr lang="fi-FI" sz="1400" b="1" dirty="0" err="1"/>
              <a:t>Borderland</a:t>
            </a:r>
            <a:r>
              <a:rPr lang="fi-FI" sz="1400" b="1" dirty="0"/>
              <a:t> </a:t>
            </a:r>
            <a:r>
              <a:rPr lang="fi-FI" sz="1400" b="1" dirty="0" err="1"/>
              <a:t>Dialogues</a:t>
            </a:r>
            <a:r>
              <a:rPr lang="fi-FI" sz="1400" b="1" dirty="0"/>
              <a:t> is to </a:t>
            </a:r>
            <a:r>
              <a:rPr lang="fi-FI" sz="1400" b="1" dirty="0" err="1"/>
              <a:t>find</a:t>
            </a:r>
            <a:r>
              <a:rPr lang="fi-FI" sz="1400" b="1" dirty="0"/>
              <a:t> </a:t>
            </a:r>
            <a:r>
              <a:rPr lang="fi-FI" sz="1400" b="1" dirty="0" err="1"/>
              <a:t>new</a:t>
            </a:r>
            <a:r>
              <a:rPr lang="fi-FI" sz="1400" b="1" dirty="0"/>
              <a:t> </a:t>
            </a:r>
            <a:r>
              <a:rPr lang="fi-FI" sz="1400" b="1" dirty="0" err="1"/>
              <a:t>ways</a:t>
            </a:r>
            <a:r>
              <a:rPr lang="fi-FI" sz="1400" b="1" dirty="0"/>
              <a:t> to </a:t>
            </a:r>
            <a:r>
              <a:rPr lang="fi-FI" sz="1400" b="1" dirty="0" err="1"/>
              <a:t>strengthen</a:t>
            </a:r>
            <a:r>
              <a:rPr lang="fi-FI" sz="1400" b="1" dirty="0"/>
              <a:t> </a:t>
            </a:r>
            <a:r>
              <a:rPr lang="fi-FI" sz="1400" b="1" dirty="0" err="1"/>
              <a:t>societal</a:t>
            </a:r>
            <a:r>
              <a:rPr lang="fi-FI" sz="1400" b="1" dirty="0"/>
              <a:t> </a:t>
            </a:r>
            <a:r>
              <a:rPr lang="fi-FI" sz="1400" b="1" dirty="0" err="1"/>
              <a:t>resilience</a:t>
            </a:r>
            <a:r>
              <a:rPr lang="fi-FI" sz="1400" b="1" dirty="0"/>
              <a:t> and </a:t>
            </a:r>
            <a:r>
              <a:rPr lang="fi-FI" sz="1400" b="1" dirty="0" err="1"/>
              <a:t>societal</a:t>
            </a:r>
            <a:r>
              <a:rPr lang="fi-FI" sz="1400" b="1" dirty="0"/>
              <a:t> </a:t>
            </a:r>
            <a:r>
              <a:rPr lang="fi-FI" sz="1400" b="1" dirty="0" err="1"/>
              <a:t>cohesion</a:t>
            </a:r>
            <a:r>
              <a:rPr lang="fi-FI" sz="1400" b="1" dirty="0"/>
              <a:t>. </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i="1" dirty="0"/>
              <a:t>You can also use a topical article, news item, research paper, song or other material related to the topic that is suitable for your group of participants to </a:t>
            </a:r>
            <a:r>
              <a:rPr lang="fi-FI" sz="1400" i="1" dirty="0" err="1"/>
              <a:t>stimulate</a:t>
            </a:r>
            <a:r>
              <a:rPr lang="fi-FI" sz="1400" i="1" dirty="0"/>
              <a:t> </a:t>
            </a:r>
            <a:r>
              <a:rPr lang="fi-FI" sz="1400" i="1" dirty="0" err="1"/>
              <a:t>conversation</a:t>
            </a:r>
            <a:r>
              <a:rPr lang="fi-FI" sz="1400" i="1" dirty="0"/>
              <a:t>. Or you can edit the text to suit your group of participants.</a:t>
            </a:r>
          </a:p>
          <a:p>
            <a:pPr marL="0" indent="0">
              <a:lnSpc>
                <a:spcPct val="115000"/>
              </a:lnSpc>
              <a:spcBef>
                <a:spcPts val="0"/>
              </a:spcBef>
              <a:buSzPts val="11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CBAC6ADD-9D24-DC28-EA6E-F41C89BBF10D}"/>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000" b="1" dirty="0">
                <a:latin typeface="Inter"/>
                <a:ea typeface="Inter"/>
                <a:sym typeface="Inter"/>
              </a:rPr>
              <a:t>Borderland Dialogues</a:t>
            </a:r>
          </a:p>
        </p:txBody>
      </p:sp>
      <p:sp>
        <p:nvSpPr>
          <p:cNvPr id="314" name="Google Shape;314;p20">
            <a:extLst>
              <a:ext uri="{FF2B5EF4-FFF2-40B4-BE49-F238E27FC236}">
                <a16:creationId xmlns:a16="http://schemas.microsoft.com/office/drawing/2014/main" id="{B948D5BB-902C-7EA1-B6C9-784A91EC8E98}"/>
              </a:ext>
            </a:extLst>
          </p:cNvPr>
          <p:cNvSpPr txBox="1">
            <a:spLocks noGrp="1"/>
          </p:cNvSpPr>
          <p:nvPr>
            <p:ph type="body" idx="4"/>
          </p:nvPr>
        </p:nvSpPr>
        <p:spPr>
          <a:xfrm>
            <a:off x="6262255" y="241477"/>
            <a:ext cx="5273145"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Getting into the discussion</a:t>
            </a:r>
            <a:endParaRPr sz="1800" b="1" dirty="0"/>
          </a:p>
        </p:txBody>
      </p:sp>
    </p:spTree>
    <p:extLst>
      <p:ext uri="{BB962C8B-B14F-4D97-AF65-F5344CB8AC3E}">
        <p14:creationId xmlns:p14="http://schemas.microsoft.com/office/powerpoint/2010/main" val="182148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200" dirty="0" err="1"/>
              <a:t>Minutes</a:t>
            </a:r>
            <a:r>
              <a:rPr lang="fi-FI" sz="1200" dirty="0"/>
              <a:t>    </a:t>
            </a:r>
            <a:r>
              <a:rPr lang="fi-FI" sz="1200" dirty="0" err="1"/>
              <a:t>Section</a:t>
            </a:r>
            <a:endParaRPr lang="fi-FI" sz="1200" dirty="0"/>
          </a:p>
          <a:p>
            <a:pPr marL="0" lvl="0" indent="0">
              <a:spcBef>
                <a:spcPts val="0"/>
              </a:spcBef>
              <a:buSzPts val="1600"/>
              <a:buNone/>
            </a:pPr>
            <a:r>
              <a:rPr lang="fi-FI" dirty="0"/>
              <a:t>				</a:t>
            </a:r>
          </a:p>
          <a:p>
            <a:pPr marL="0" lvl="0" indent="0">
              <a:spcBef>
                <a:spcPts val="0"/>
              </a:spcBef>
              <a:buSzPts val="1600"/>
              <a:buNone/>
            </a:pPr>
            <a:r>
              <a:rPr lang="fi-FI" sz="1400" b="1" dirty="0"/>
              <a:t>15     	</a:t>
            </a:r>
            <a:r>
              <a:rPr lang="fi-FI" sz="1400" b="1" dirty="0" err="1"/>
              <a:t>Introduction</a:t>
            </a:r>
            <a:r>
              <a:rPr lang="fi-FI" sz="1400" b="1" dirty="0"/>
              <a:t>, </a:t>
            </a:r>
            <a:r>
              <a:rPr lang="fi-FI" sz="1400" b="1" dirty="0" err="1"/>
              <a:t>presentations</a:t>
            </a:r>
            <a:r>
              <a:rPr lang="fi-FI" sz="1400" b="1" dirty="0"/>
              <a:t>, </a:t>
            </a:r>
            <a:r>
              <a:rPr lang="fi-FI" sz="1400" b="1" dirty="0" err="1"/>
              <a:t>rules</a:t>
            </a:r>
            <a:r>
              <a:rPr lang="fi-FI" sz="1400" b="1" dirty="0"/>
              <a:t> of 	</a:t>
            </a:r>
            <a:r>
              <a:rPr lang="fi-FI" sz="1400" b="1" dirty="0" err="1"/>
              <a:t>the</a:t>
            </a:r>
            <a:r>
              <a:rPr lang="fi-FI" sz="1400" b="1" dirty="0"/>
              <a:t> </a:t>
            </a:r>
            <a:r>
              <a:rPr lang="fi-FI" sz="1400" b="1" dirty="0" err="1"/>
              <a:t>game</a:t>
            </a:r>
            <a:r>
              <a:rPr lang="fi-FI" sz="1400" b="1" dirty="0"/>
              <a:t>, </a:t>
            </a:r>
            <a:r>
              <a:rPr lang="fi-FI" sz="1400" b="1" dirty="0" err="1"/>
              <a:t>getting</a:t>
            </a:r>
            <a:r>
              <a:rPr lang="fi-FI" sz="1400" b="1" dirty="0"/>
              <a:t> in </a:t>
            </a:r>
            <a:r>
              <a:rPr lang="fi-FI" sz="1400" b="1" dirty="0" err="1"/>
              <a:t>the</a:t>
            </a:r>
            <a:r>
              <a:rPr lang="fi-FI" sz="1400" b="1" dirty="0"/>
              <a:t> </a:t>
            </a:r>
            <a:r>
              <a:rPr lang="fi-FI" sz="1400" b="1" dirty="0" err="1"/>
              <a:t>mood</a:t>
            </a:r>
            <a:endParaRPr lang="fi-FI" sz="1400" b="1" dirty="0"/>
          </a:p>
          <a:p>
            <a:pPr marL="0" lvl="0" indent="0">
              <a:spcBef>
                <a:spcPts val="0"/>
              </a:spcBef>
              <a:buSzPts val="1600"/>
              <a:buNone/>
            </a:pPr>
            <a:endParaRPr lang="fi-FI" sz="1400" dirty="0"/>
          </a:p>
          <a:p>
            <a:pPr marL="0" lvl="0" indent="0">
              <a:spcBef>
                <a:spcPts val="0"/>
              </a:spcBef>
              <a:buSzPts val="1600"/>
              <a:buNone/>
            </a:pPr>
            <a:r>
              <a:rPr lang="fi-FI" sz="1400" dirty="0"/>
              <a:t>85     	Group </a:t>
            </a:r>
            <a:r>
              <a:rPr lang="fi-FI" sz="1400" dirty="0" err="1"/>
              <a:t>discussion</a:t>
            </a:r>
            <a:r>
              <a:rPr lang="fi-FI" sz="1400" dirty="0"/>
              <a:t> (</a:t>
            </a:r>
            <a:r>
              <a:rPr lang="fi-FI" sz="1400" dirty="0" err="1"/>
              <a:t>incl</a:t>
            </a:r>
            <a:r>
              <a:rPr lang="fi-FI" sz="1400" dirty="0"/>
              <a:t>. </a:t>
            </a:r>
            <a:r>
              <a:rPr lang="fi-FI" sz="1400" dirty="0" err="1"/>
              <a:t>break</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Discussion</a:t>
            </a:r>
            <a:r>
              <a:rPr lang="fi-FI" sz="1400" dirty="0"/>
              <a:t> </a:t>
            </a:r>
            <a:r>
              <a:rPr lang="fi-FI" sz="1400" dirty="0" err="1"/>
              <a:t>outcome</a:t>
            </a:r>
            <a:r>
              <a:rPr lang="fi-FI" sz="1400" dirty="0"/>
              <a:t>: </a:t>
            </a:r>
            <a:r>
              <a:rPr lang="fi-FI" sz="1400" dirty="0" err="1"/>
              <a:t>writing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Discussion</a:t>
            </a:r>
            <a:r>
              <a:rPr lang="fi-FI" sz="1400" dirty="0"/>
              <a:t> </a:t>
            </a:r>
            <a:r>
              <a:rPr lang="fi-FI" sz="1400" dirty="0" err="1"/>
              <a:t>outcome</a:t>
            </a:r>
            <a:r>
              <a:rPr lang="fi-FI" sz="1400" dirty="0"/>
              <a:t>: </a:t>
            </a:r>
            <a:r>
              <a:rPr lang="fi-FI" sz="1400" dirty="0" err="1"/>
              <a:t>sharing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Thank</a:t>
            </a:r>
            <a:r>
              <a:rPr lang="fi-FI" sz="1400" dirty="0"/>
              <a:t> </a:t>
            </a:r>
            <a:r>
              <a:rPr lang="fi-FI" sz="1400" dirty="0" err="1"/>
              <a:t>you</a:t>
            </a:r>
            <a:r>
              <a:rPr lang="fi-FI" sz="1400" dirty="0"/>
              <a:t>, </a:t>
            </a:r>
            <a:r>
              <a:rPr lang="fi-FI" sz="1400" dirty="0" err="1"/>
              <a:t>closing</a:t>
            </a:r>
            <a:endParaRPr lang="fi-FI" sz="1400" dirty="0"/>
          </a:p>
          <a:p>
            <a:pPr marL="0" lvl="0" indent="0">
              <a:spcBef>
                <a:spcPts val="0"/>
              </a:spcBef>
              <a:buSzPts val="1600"/>
              <a:buNone/>
            </a:pPr>
            <a:endParaRPr lang="fi-FI" dirty="0"/>
          </a:p>
          <a:p>
            <a:pPr marL="0" lvl="0" indent="0">
              <a:spcBef>
                <a:spcPts val="0"/>
              </a:spcBef>
              <a:buSzPts val="1600"/>
              <a:buNone/>
            </a:pPr>
            <a:r>
              <a:rPr lang="fi-FI" sz="1400" dirty="0"/>
              <a:t>Total 120 min</a:t>
            </a:r>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262255" y="611078"/>
            <a:ext cx="5749636" cy="5332522"/>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Divide the group into pairs/threes. Clearly state who is paired with whom. If there are only three people in the group, you can discuss the initial ideas with the whole group. You can start the warm-up without any materials, directly with pair work. </a:t>
            </a:r>
          </a:p>
          <a:p>
            <a:pPr marL="0" indent="0">
              <a:lnSpc>
                <a:spcPct val="115000"/>
              </a:lnSpc>
              <a:spcBef>
                <a:spcPts val="0"/>
              </a:spcBef>
              <a:buSzPts val="1100"/>
              <a:buNone/>
            </a:pPr>
            <a:endParaRPr lang="fi-FI" sz="1400" i="1" dirty="0">
              <a:highlight>
                <a:srgbClr val="FFFFFF"/>
              </a:highlight>
            </a:endParaRPr>
          </a:p>
          <a:p>
            <a:pPr marL="0" indent="0">
              <a:lnSpc>
                <a:spcPct val="115000"/>
              </a:lnSpc>
              <a:spcBef>
                <a:spcPts val="0"/>
              </a:spcBef>
              <a:buSzPts val="1100"/>
              <a:buNone/>
            </a:pPr>
            <a:r>
              <a:rPr lang="fi-FI" sz="1400" dirty="0">
                <a:highlight>
                  <a:srgbClr val="FFFFFF"/>
                </a:highlight>
              </a:rPr>
              <a:t>Start </a:t>
            </a:r>
            <a:r>
              <a:rPr lang="fi-FI" sz="1400" dirty="0" err="1">
                <a:highlight>
                  <a:srgbClr val="FFFFFF"/>
                </a:highlight>
              </a:rPr>
              <a:t>the</a:t>
            </a:r>
            <a:r>
              <a:rPr lang="fi-FI" sz="1400" dirty="0">
                <a:highlight>
                  <a:srgbClr val="FFFFFF"/>
                </a:highlight>
              </a:rPr>
              <a:t> </a:t>
            </a:r>
            <a:r>
              <a:rPr lang="fi-FI" sz="1400" dirty="0" err="1">
                <a:highlight>
                  <a:srgbClr val="FFFFFF"/>
                </a:highlight>
              </a:rPr>
              <a:t>dialogue</a:t>
            </a:r>
            <a:r>
              <a:rPr lang="fi-FI" sz="1400" dirty="0">
                <a:highlight>
                  <a:srgbClr val="FFFFFF"/>
                </a:highlight>
              </a:rPr>
              <a:t> with pair/</a:t>
            </a:r>
            <a:r>
              <a:rPr lang="fi-FI" sz="1400" dirty="0" err="1">
                <a:highlight>
                  <a:srgbClr val="FFFFFF"/>
                </a:highlight>
              </a:rPr>
              <a:t>triplet</a:t>
            </a:r>
            <a:r>
              <a:rPr lang="fi-FI" sz="1400" dirty="0">
                <a:highlight>
                  <a:srgbClr val="FFFFFF"/>
                </a:highlight>
              </a:rPr>
              <a:t> </a:t>
            </a:r>
            <a:r>
              <a:rPr lang="fi-FI" sz="1400" dirty="0" err="1">
                <a:highlight>
                  <a:srgbClr val="FFFFFF"/>
                </a:highlight>
              </a:rPr>
              <a:t>conversations</a:t>
            </a:r>
            <a:r>
              <a:rPr lang="fi-FI" sz="1400" dirty="0">
                <a:highlight>
                  <a:srgbClr val="FFFFFF"/>
                </a:highlight>
              </a:rPr>
              <a:t>. </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Starting question: </a:t>
            </a:r>
            <a:r>
              <a:rPr lang="fi-FI" sz="1400" b="1" dirty="0">
                <a:solidFill>
                  <a:schemeClr val="tx1"/>
                </a:solidFill>
                <a:highlight>
                  <a:srgbClr val="FFFFFF"/>
                </a:highlight>
              </a:rPr>
              <a:t> Tell your partner about a personal experience – a thought, feeling or image – that </a:t>
            </a:r>
            <a:r>
              <a:rPr lang="fi-FI" sz="1400" b="1" dirty="0" err="1">
                <a:solidFill>
                  <a:schemeClr val="tx1"/>
                </a:solidFill>
                <a:highlight>
                  <a:srgbClr val="FFFFFF"/>
                </a:highlight>
              </a:rPr>
              <a:t>was</a:t>
            </a:r>
            <a:r>
              <a:rPr lang="fi-FI" sz="1400" b="1" dirty="0">
                <a:solidFill>
                  <a:schemeClr val="tx1"/>
                </a:solidFill>
                <a:highlight>
                  <a:srgbClr val="FFFFFF"/>
                </a:highlight>
              </a:rPr>
              <a:t> </a:t>
            </a:r>
            <a:r>
              <a:rPr lang="fi-FI" sz="1400" b="1" dirty="0" err="1">
                <a:solidFill>
                  <a:schemeClr val="tx1"/>
                </a:solidFill>
                <a:highlight>
                  <a:srgbClr val="FFFFFF"/>
                </a:highlight>
              </a:rPr>
              <a:t>aroused</a:t>
            </a:r>
            <a:r>
              <a:rPr lang="fi-FI" sz="1400" b="1" dirty="0">
                <a:solidFill>
                  <a:schemeClr val="tx1"/>
                </a:solidFill>
                <a:highlight>
                  <a:srgbClr val="FFFFFF"/>
                </a:highlight>
              </a:rPr>
              <a:t> by the introduction and relates to the cohesion or sense of security in your organisation or area.</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Alternative starting question: </a:t>
            </a:r>
            <a:r>
              <a:rPr lang="fi-FI" sz="1400" b="1" dirty="0">
                <a:solidFill>
                  <a:schemeClr val="tx1"/>
                </a:solidFill>
              </a:rPr>
              <a:t>Tell your partner </a:t>
            </a:r>
            <a:r>
              <a:rPr lang="fi-FI" sz="1400" b="1" dirty="0">
                <a:solidFill>
                  <a:schemeClr val="tx1"/>
                </a:solidFill>
                <a:highlight>
                  <a:srgbClr val="FFFFFF"/>
                </a:highlight>
              </a:rPr>
              <a:t>about a recent personal experience or situation that is in some way related to the cohesion or sense of security in your organisation or area. </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Make sure that both of you get a chance to speak.</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You have three minutes for this. You may begin... Now it's time to finish.       </a:t>
            </a: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dirty="0" err="1"/>
              <a:t>Boderland</a:t>
            </a:r>
            <a:r>
              <a:rPr lang="fi-FI" sz="2000" dirty="0"/>
              <a:t> </a:t>
            </a:r>
            <a:r>
              <a:rPr lang="fi-FI" sz="2000" dirty="0" err="1"/>
              <a:t>Dialogues</a:t>
            </a:r>
            <a:endParaRPr lang="fi-FI" sz="2000" b="1" dirty="0">
              <a:latin typeface="Inter"/>
              <a:ea typeface="Inter"/>
              <a:sym typeface="Inter"/>
            </a:endParaRPr>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262255" y="241477"/>
            <a:ext cx="5273145"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Getting into </a:t>
            </a:r>
            <a:r>
              <a:rPr lang="fi-FI" sz="1800" b="1" dirty="0" err="1"/>
              <a:t>the</a:t>
            </a:r>
            <a:r>
              <a:rPr lang="fi-FI" sz="1800" b="1" dirty="0"/>
              <a:t> </a:t>
            </a:r>
            <a:r>
              <a:rPr lang="fi-FI" sz="1800" b="1" dirty="0" err="1"/>
              <a:t>dialogue</a:t>
            </a:r>
            <a:r>
              <a:rPr lang="fi-FI" sz="1800" b="1" dirty="0"/>
              <a:t> -  </a:t>
            </a:r>
            <a:r>
              <a:rPr lang="fi-FI" sz="1800" b="1" dirty="0" err="1"/>
              <a:t>pair</a:t>
            </a:r>
            <a:r>
              <a:rPr lang="fi-FI" sz="1800" b="1" dirty="0"/>
              <a:t> </a:t>
            </a:r>
            <a:r>
              <a:rPr lang="fi-FI" sz="1800" b="1" dirty="0" err="1"/>
              <a:t>conversation</a:t>
            </a:r>
            <a:endParaRPr sz="1800" b="1" dirty="0"/>
          </a:p>
        </p:txBody>
      </p:sp>
    </p:spTree>
    <p:extLst>
      <p:ext uri="{BB962C8B-B14F-4D97-AF65-F5344CB8AC3E}">
        <p14:creationId xmlns:p14="http://schemas.microsoft.com/office/powerpoint/2010/main" val="3659758407"/>
      </p:ext>
    </p:extLst>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12634</TotalTime>
  <Words>2725</Words>
  <Application>Microsoft Macintosh PowerPoint</Application>
  <PresentationFormat>Laajakuva</PresentationFormat>
  <Paragraphs>380</Paragraphs>
  <Slides>15</Slides>
  <Notes>14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Inter</vt:lpstr>
      <vt:lpstr>Arial</vt:lpstr>
      <vt:lpstr>Inter Tight</vt:lpstr>
      <vt:lpstr>Kansalliset Dialogit</vt:lpstr>
      <vt:lpstr> Boderland Dialogues  (Add your conversation topic)   Draft script for the conversation Duration 120 min </vt:lpstr>
      <vt:lpstr>Instructions for using the script  Plan the dialogue in advance based on the script.  You can also use discussion cards to support the script and guidance: https://www.sitra.fi/en/cases/note-cards-leading-discussion/  The script is intended to support the dialogue; it does not need to be shared with the participants. It is a good idea to print out the script for yourself after editing it.  The wording in the script is just an example. Edit it to suit the topic of the dialogue, the target group and your own style. The times are approximate. They are intended to give an idea of how much time should be spent on each stage. There is no need to follow the times exactly, except for the start and end times.   You can draw on your own group facilitation skills and use proven methods to support the conversation and the participants as needed. Agree in advance who will take notes during the dialogue. It is important to record the entire conversation as accurately as possible. The note-taker does not need to summarise the notes, but should record as accurately as possible what was said during the conversation. The script can also help the note-taker to prepare.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Thank you to the organiser and for sending the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keywords>, docId:DFCAFF6C400E19BACCA319D97F7AE161</cp:keywords>
  <cp:lastModifiedBy>Janne Kareinen</cp:lastModifiedBy>
  <cp:revision>162</cp:revision>
  <dcterms:modified xsi:type="dcterms:W3CDTF">2025-10-03T17:22:19Z</dcterms:modified>
</cp:coreProperties>
</file>